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3"/>
  </p:notesMasterIdLst>
  <p:handoutMasterIdLst>
    <p:handoutMasterId r:id="rId24"/>
  </p:handoutMasterIdLst>
  <p:sldIdLst>
    <p:sldId id="256" r:id="rId5"/>
    <p:sldId id="282" r:id="rId6"/>
    <p:sldId id="259" r:id="rId7"/>
    <p:sldId id="260" r:id="rId8"/>
    <p:sldId id="261" r:id="rId9"/>
    <p:sldId id="263" r:id="rId10"/>
    <p:sldId id="262" r:id="rId11"/>
    <p:sldId id="265" r:id="rId12"/>
    <p:sldId id="264" r:id="rId13"/>
    <p:sldId id="266" r:id="rId14"/>
    <p:sldId id="267" r:id="rId15"/>
    <p:sldId id="269" r:id="rId16"/>
    <p:sldId id="270" r:id="rId17"/>
    <p:sldId id="271" r:id="rId18"/>
    <p:sldId id="279" r:id="rId19"/>
    <p:sldId id="272" r:id="rId20"/>
    <p:sldId id="273" r:id="rId21"/>
    <p:sldId id="283" r:id="rId22"/>
  </p:sldIdLst>
  <p:sldSz cx="9144000" cy="6858000" type="screen4x3"/>
  <p:notesSz cx="6858000" cy="9296400"/>
  <p:embeddedFontLst>
    <p:embeddedFont>
      <p:font typeface="Verdana" panose="020B0604030504040204" pitchFamily="34" charset="0"/>
      <p:regular r:id="rId25"/>
      <p:bold r:id="rId26"/>
      <p:italic r:id="rId27"/>
      <p:boldItalic r:id="rId28"/>
    </p:embeddedFont>
    <p:embeddedFont>
      <p:font typeface="Verdana Pro" panose="020B0604030504040204" pitchFamily="34" charset="0"/>
      <p:regular r:id="rId29"/>
      <p:bold r:id="rId30"/>
      <p:italic r:id="rId31"/>
      <p:boldItalic r:id="rId32"/>
    </p:embeddedFont>
    <p:embeddedFont>
      <p:font typeface="Wingdings 2" panose="05020102010507070707" pitchFamily="18" charset="2"/>
      <p:regular r:id="rId33"/>
    </p:embeddedFont>
  </p:embeddedFontLst>
  <p:custDataLst>
    <p:tags r:id="rId3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640" y="1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berg, Jeffery - FS, UT" userId="afad0340-7634-41be-b368-f9a48436a6b6" providerId="ADAL" clId="{1C749AA9-F9B0-4B3E-8F1B-B0394F869F43}"/>
    <pc:docChg chg="custSel delSld modSld">
      <pc:chgData name="Jasberg, Jeffery - FS, UT" userId="afad0340-7634-41be-b368-f9a48436a6b6" providerId="ADAL" clId="{1C749AA9-F9B0-4B3E-8F1B-B0394F869F43}" dt="2026-02-04T16:50:11.124" v="46" actId="47"/>
      <pc:docMkLst>
        <pc:docMk/>
      </pc:docMkLst>
      <pc:sldChg chg="modSp mod">
        <pc:chgData name="Jasberg, Jeffery - FS, UT" userId="afad0340-7634-41be-b368-f9a48436a6b6" providerId="ADAL" clId="{1C749AA9-F9B0-4B3E-8F1B-B0394F869F43}" dt="2026-01-19T18:30:17.871" v="33" actId="20577"/>
        <pc:sldMkLst>
          <pc:docMk/>
          <pc:sldMk cId="2396976912" sldId="261"/>
        </pc:sldMkLst>
        <pc:graphicFrameChg chg="modGraphic">
          <ac:chgData name="Jasberg, Jeffery - FS, UT" userId="afad0340-7634-41be-b368-f9a48436a6b6" providerId="ADAL" clId="{1C749AA9-F9B0-4B3E-8F1B-B0394F869F43}" dt="2026-01-19T18:30:17.871" v="33" actId="20577"/>
          <ac:graphicFrameMkLst>
            <pc:docMk/>
            <pc:sldMk cId="2396976912" sldId="261"/>
            <ac:graphicFrameMk id="4" creationId="{B5C0FB6B-5B7F-8DA0-5B38-0DE8AC65B301}"/>
          </ac:graphicFrameMkLst>
        </pc:graphicFrameChg>
      </pc:sldChg>
      <pc:sldChg chg="modSp mod">
        <pc:chgData name="Jasberg, Jeffery - FS, UT" userId="afad0340-7634-41be-b368-f9a48436a6b6" providerId="ADAL" clId="{1C749AA9-F9B0-4B3E-8F1B-B0394F869F43}" dt="2026-01-19T18:30:00.707" v="17" actId="20577"/>
        <pc:sldMkLst>
          <pc:docMk/>
          <pc:sldMk cId="935027116" sldId="266"/>
        </pc:sldMkLst>
        <pc:spChg chg="mod">
          <ac:chgData name="Jasberg, Jeffery - FS, UT" userId="afad0340-7634-41be-b368-f9a48436a6b6" providerId="ADAL" clId="{1C749AA9-F9B0-4B3E-8F1B-B0394F869F43}" dt="2026-01-19T18:30:00.707" v="17" actId="20577"/>
          <ac:spMkLst>
            <pc:docMk/>
            <pc:sldMk cId="935027116" sldId="266"/>
            <ac:spMk id="2" creationId="{00000000-0000-0000-0000-000000000000}"/>
          </ac:spMkLst>
        </pc:spChg>
      </pc:sldChg>
      <pc:sldChg chg="del">
        <pc:chgData name="Jasberg, Jeffery - FS, UT" userId="afad0340-7634-41be-b368-f9a48436a6b6" providerId="ADAL" clId="{1C749AA9-F9B0-4B3E-8F1B-B0394F869F43}" dt="2026-02-04T16:49:48.517" v="40" actId="47"/>
        <pc:sldMkLst>
          <pc:docMk/>
          <pc:sldMk cId="2904970123" sldId="274"/>
        </pc:sldMkLst>
      </pc:sldChg>
      <pc:sldChg chg="modSp del mod">
        <pc:chgData name="Jasberg, Jeffery - FS, UT" userId="afad0340-7634-41be-b368-f9a48436a6b6" providerId="ADAL" clId="{1C749AA9-F9B0-4B3E-8F1B-B0394F869F43}" dt="2026-02-04T16:49:54.781" v="41" actId="47"/>
        <pc:sldMkLst>
          <pc:docMk/>
          <pc:sldMk cId="2291927882" sldId="275"/>
        </pc:sldMkLst>
        <pc:spChg chg="mod">
          <ac:chgData name="Jasberg, Jeffery - FS, UT" userId="afad0340-7634-41be-b368-f9a48436a6b6" providerId="ADAL" clId="{1C749AA9-F9B0-4B3E-8F1B-B0394F869F43}" dt="2026-01-19T18:34:04.757" v="37" actId="20577"/>
          <ac:spMkLst>
            <pc:docMk/>
            <pc:sldMk cId="2291927882" sldId="275"/>
            <ac:spMk id="2" creationId="{00000000-0000-0000-0000-000000000000}"/>
          </ac:spMkLst>
        </pc:spChg>
      </pc:sldChg>
      <pc:sldChg chg="del">
        <pc:chgData name="Jasberg, Jeffery - FS, UT" userId="afad0340-7634-41be-b368-f9a48436a6b6" providerId="ADAL" clId="{1C749AA9-F9B0-4B3E-8F1B-B0394F869F43}" dt="2026-02-04T16:50:04.158" v="42" actId="47"/>
        <pc:sldMkLst>
          <pc:docMk/>
          <pc:sldMk cId="928205170" sldId="276"/>
        </pc:sldMkLst>
      </pc:sldChg>
      <pc:sldChg chg="del">
        <pc:chgData name="Jasberg, Jeffery - FS, UT" userId="afad0340-7634-41be-b368-f9a48436a6b6" providerId="ADAL" clId="{1C749AA9-F9B0-4B3E-8F1B-B0394F869F43}" dt="2026-02-04T16:50:05.512" v="43" actId="47"/>
        <pc:sldMkLst>
          <pc:docMk/>
          <pc:sldMk cId="3172812951" sldId="277"/>
        </pc:sldMkLst>
      </pc:sldChg>
      <pc:sldChg chg="del">
        <pc:chgData name="Jasberg, Jeffery - FS, UT" userId="afad0340-7634-41be-b368-f9a48436a6b6" providerId="ADAL" clId="{1C749AA9-F9B0-4B3E-8F1B-B0394F869F43}" dt="2026-02-04T16:50:08.071" v="44" actId="47"/>
        <pc:sldMkLst>
          <pc:docMk/>
          <pc:sldMk cId="2350478244" sldId="278"/>
        </pc:sldMkLst>
      </pc:sldChg>
      <pc:sldChg chg="del">
        <pc:chgData name="Jasberg, Jeffery - FS, UT" userId="afad0340-7634-41be-b368-f9a48436a6b6" providerId="ADAL" clId="{1C749AA9-F9B0-4B3E-8F1B-B0394F869F43}" dt="2026-02-04T16:50:10.068" v="45" actId="47"/>
        <pc:sldMkLst>
          <pc:docMk/>
          <pc:sldMk cId="1760751176" sldId="280"/>
        </pc:sldMkLst>
      </pc:sldChg>
      <pc:sldChg chg="del">
        <pc:chgData name="Jasberg, Jeffery - FS, UT" userId="afad0340-7634-41be-b368-f9a48436a6b6" providerId="ADAL" clId="{1C749AA9-F9B0-4B3E-8F1B-B0394F869F43}" dt="2026-02-04T16:50:11.124" v="46" actId="47"/>
        <pc:sldMkLst>
          <pc:docMk/>
          <pc:sldMk cId="2512286213" sldId="281"/>
        </pc:sldMkLst>
      </pc:sldChg>
      <pc:sldChg chg="modSp mod">
        <pc:chgData name="Jasberg, Jeffery - FS, UT" userId="afad0340-7634-41be-b368-f9a48436a6b6" providerId="ADAL" clId="{1C749AA9-F9B0-4B3E-8F1B-B0394F869F43}" dt="2026-02-04T16:49:30.033" v="38" actId="20577"/>
        <pc:sldMkLst>
          <pc:docMk/>
          <pc:sldMk cId="2671474364" sldId="282"/>
        </pc:sldMkLst>
        <pc:spChg chg="mod">
          <ac:chgData name="Jasberg, Jeffery - FS, UT" userId="afad0340-7634-41be-b368-f9a48436a6b6" providerId="ADAL" clId="{1C749AA9-F9B0-4B3E-8F1B-B0394F869F43}" dt="2026-02-04T16:49:30.033" v="38" actId="20577"/>
          <ac:spMkLst>
            <pc:docMk/>
            <pc:sldMk cId="2671474364" sldId="282"/>
            <ac:spMk id="2" creationId="{00000000-0000-0000-0000-000000000000}"/>
          </ac:spMkLst>
        </pc:spChg>
      </pc:sldChg>
      <pc:sldChg chg="modSp mod">
        <pc:chgData name="Jasberg, Jeffery - FS, UT" userId="afad0340-7634-41be-b368-f9a48436a6b6" providerId="ADAL" clId="{1C749AA9-F9B0-4B3E-8F1B-B0394F869F43}" dt="2026-02-04T16:49:37.016" v="39" actId="20577"/>
        <pc:sldMkLst>
          <pc:docMk/>
          <pc:sldMk cId="2647452729" sldId="283"/>
        </pc:sldMkLst>
        <pc:spChg chg="mod">
          <ac:chgData name="Jasberg, Jeffery - FS, UT" userId="afad0340-7634-41be-b368-f9a48436a6b6" providerId="ADAL" clId="{1C749AA9-F9B0-4B3E-8F1B-B0394F869F43}" dt="2026-02-04T16:49:37.016" v="39" actId="20577"/>
          <ac:spMkLst>
            <pc:docMk/>
            <pc:sldMk cId="2647452729" sldId="28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34066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24162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03660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32486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77989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81029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969512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753474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72283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a:p>
        </p:txBody>
      </p:sp>
    </p:spTree>
    <p:extLst>
      <p:ext uri="{BB962C8B-B14F-4D97-AF65-F5344CB8AC3E}">
        <p14:creationId xmlns:p14="http://schemas.microsoft.com/office/powerpoint/2010/main" val="67477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41770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68962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06449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53267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75615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a:solidFill>
                  <a:schemeClr val="tx1"/>
                </a:solidFill>
                <a:effectLst/>
                <a:latin typeface="Times New Roman" panose="02020603050405020304" pitchFamily="18" charset="0"/>
                <a:ea typeface="+mn-ea"/>
                <a:cs typeface="Times New Roman" panose="02020603050405020304" pitchFamily="18" charset="0"/>
              </a:rPr>
              <a:t>Guides and Key</a:t>
            </a:r>
          </a:p>
          <a:p>
            <a:r>
              <a:rPr lang="en-US" sz="1200" kern="1200">
                <a:solidFill>
                  <a:schemeClr val="tx1"/>
                </a:solidFill>
                <a:effectLst/>
                <a:latin typeface="Times New Roman" panose="02020603050405020304" pitchFamily="18" charset="0"/>
                <a:ea typeface="+mn-ea"/>
                <a:cs typeface="Times New Roman" panose="02020603050405020304" pitchFamily="18" charset="0"/>
              </a:rPr>
              <a:t>The presentations and instructor guides include notes to aid facilitators in instruction.</a:t>
            </a:r>
          </a:p>
          <a:p>
            <a:r>
              <a:rPr lang="en-US" sz="1200" b="1" kern="1200">
                <a:solidFill>
                  <a:schemeClr val="tx1"/>
                </a:solidFill>
                <a:effectLst/>
                <a:latin typeface="Times New Roman" panose="02020603050405020304" pitchFamily="18" charset="0"/>
                <a:ea typeface="+mn-ea"/>
                <a:cs typeface="Times New Roman" panose="02020603050405020304" pitchFamily="18" charset="0"/>
              </a:rPr>
              <a:t>Key</a:t>
            </a:r>
          </a:p>
          <a:p>
            <a:pPr marL="171450" lvl="0" indent="-171450">
              <a:buFont typeface="Wingdings" panose="05000000000000000000" pitchFamily="2" charset="2"/>
              <a:buChar char="q"/>
            </a:pPr>
            <a:r>
              <a:rPr lang="en-US" sz="1200" kern="1200">
                <a:solidFill>
                  <a:schemeClr val="tx1"/>
                </a:solidFill>
                <a:effectLst/>
                <a:latin typeface="Times New Roman" panose="02020603050405020304" pitchFamily="18" charset="0"/>
                <a:ea typeface="+mn-ea"/>
                <a:cs typeface="Times New Roman" panose="02020603050405020304" pitchFamily="18" charset="0"/>
              </a:rPr>
              <a:t>Indicates an action for the instructor to take.</a:t>
            </a:r>
          </a:p>
          <a:p>
            <a:pPr marL="171450" lvl="0" indent="-171450" fontAlgn="base">
              <a:buFont typeface="Arial" panose="020B0604020202020204" pitchFamily="34" charset="0"/>
              <a:buChar char="•"/>
            </a:pPr>
            <a:r>
              <a:rPr lang="en-US" sz="1200" u="none" strike="noStrike" kern="1200">
                <a:solidFill>
                  <a:schemeClr val="tx1"/>
                </a:solidFill>
                <a:effectLst/>
                <a:latin typeface="Times New Roman" panose="02020603050405020304" pitchFamily="18" charset="0"/>
                <a:ea typeface="+mn-ea"/>
                <a:cs typeface="Times New Roman" panose="02020603050405020304" pitchFamily="18" charset="0"/>
              </a:rPr>
              <a:t>Indicates topics and information for the facilitator to use as they see fit.</a:t>
            </a:r>
          </a:p>
          <a:p>
            <a:pPr marL="171450" lvl="0" indent="-171450" fontAlgn="base">
              <a:buFont typeface="Arial" panose="020B0604020202020204" pitchFamily="34" charset="0"/>
              <a:buChar char="•"/>
            </a:pPr>
            <a:endParaRPr lang="en-US" sz="120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r>
              <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rPr>
              <a:t>Example Notes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Review</a:t>
            </a:r>
            <a:r>
              <a:rPr lang="en-US" baseline="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indent="0">
              <a:buFont typeface="Arial" panose="020B0604020202020204" pitchFamily="34" charset="0"/>
              <a:buNone/>
            </a:pPr>
            <a:r>
              <a:rPr lang="en-US" sz="1200" b="1" kern="1200">
                <a:solidFill>
                  <a:schemeClr val="tx1"/>
                </a:solidFill>
                <a:effectLst/>
                <a:latin typeface="Times New Roman" panose="02020603050405020304" pitchFamily="18" charset="0"/>
                <a:ea typeface="+mn-ea"/>
                <a:cs typeface="Times New Roman" panose="02020603050405020304" pitchFamily="18" charset="0"/>
              </a:rPr>
              <a:t>Exercise</a:t>
            </a:r>
          </a:p>
          <a:p>
            <a:pPr marL="0" indent="0">
              <a:buFont typeface="Arial" panose="020B0604020202020204" pitchFamily="34" charset="0"/>
              <a:buNone/>
            </a:pP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Advise participants that the next few slides will introduce common terms that describe parts of a fire. </a:t>
            </a:r>
            <a:endParaRPr lang="en-US" sz="12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0" lvl="0" indent="0">
              <a:buFont typeface="Wingdings" panose="05000000000000000000" pitchFamily="2" charset="2"/>
              <a:buNone/>
            </a:pPr>
            <a:r>
              <a:rPr lang="en-US" sz="1200" b="1" u="none" kern="120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a:solidFill>
                  <a:schemeClr val="tx1"/>
                </a:solidFill>
                <a:effectLst/>
                <a:latin typeface="Times New Roman" panose="02020603050405020304" pitchFamily="18" charset="0"/>
                <a:ea typeface="+mn-ea"/>
                <a:cs typeface="Times New Roman" panose="02020603050405020304" pitchFamily="18" charset="0"/>
              </a:rPr>
              <a:t>-Video Discussion</a:t>
            </a:r>
            <a:endParaRPr lang="en-US" sz="1200" b="1" u="none" kern="120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endParaRPr lang="en-US" sz="1200" b="0" kern="120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a:solidFill>
                  <a:schemeClr val="tx1"/>
                </a:solidFill>
                <a:effectLst/>
                <a:latin typeface="Times New Roman" panose="02020603050405020304" pitchFamily="18" charset="0"/>
                <a:ea typeface="+mn-ea"/>
                <a:cs typeface="Times New Roman" panose="02020603050405020304" pitchFamily="18" charset="0"/>
              </a:rPr>
              <a:t>In this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scenario, firefighters have arrived on scene of a new fire. They are gathering and communicating their situational awareness of the current fire behavior.  </a:t>
            </a:r>
          </a:p>
          <a:p>
            <a:pPr marL="0" lvl="0" indent="0">
              <a:buFont typeface="Arial" panose="020B0604020202020204" pitchFamily="34" charset="0"/>
              <a:buNone/>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a:p>
          <a:p>
            <a:pPr marL="171450" lvl="0" indent="-171450">
              <a:buFont typeface="Wingdings" panose="05000000000000000000" pitchFamily="2" charset="2"/>
              <a:buChar char="q"/>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Basic Fire Terminology</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State the summary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(02:20)</a:t>
            </a:r>
            <a:endParaRPr lang="en-US" sz="1200" b="1" kern="1200" baseline="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p>
          <a:p>
            <a:pPr marL="0" lvl="0" indent="0">
              <a:buFont typeface="Wingdings" panose="05000000000000000000" pitchFamily="2" charset="2"/>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Post-Video Discussion</a:t>
            </a:r>
          </a:p>
          <a:p>
            <a:pPr marL="0" lvl="0" indent="0">
              <a:buFont typeface="Wingdings" panose="05000000000000000000" pitchFamily="2" charset="2"/>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This unit will discuss many of these terms in more detail.  </a:t>
            </a:r>
          </a:p>
          <a:p>
            <a:pPr marL="0" lv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Font typeface="Arial" panose="020B0604020202020204" pitchFamily="34" charset="0"/>
              <a:buNone/>
            </a:pPr>
            <a:r>
              <a:rPr lang="en-US" b="1" baseline="0"/>
              <a:t>Question:  Identify this fire behavior.</a:t>
            </a:r>
          </a:p>
          <a:p>
            <a:pPr marL="0" lvl="0" indent="0" algn="l" rtl="0">
              <a:spcBef>
                <a:spcPts val="0"/>
              </a:spcBef>
              <a:spcAft>
                <a:spcPts val="0"/>
              </a:spcAft>
              <a:buFont typeface="Arial" panose="020B0604020202020204" pitchFamily="34" charset="0"/>
              <a:buNone/>
            </a:pPr>
            <a:endParaRPr lang="en-US" b="1"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t> </a:t>
            </a:r>
            <a:r>
              <a:rPr lang="en-US" i="1"/>
              <a:t>Answer:  Torching</a:t>
            </a:r>
          </a:p>
          <a:p>
            <a:pPr marL="0" lvl="0" indent="0">
              <a:buFont typeface="Arial" panose="020B0604020202020204" pitchFamily="34" charset="0"/>
              <a:buNone/>
            </a:pPr>
            <a:endParaRPr lang="en-US"/>
          </a:p>
          <a:p>
            <a:pPr marL="0" indent="0">
              <a:buFont typeface="Arial" panose="020B0604020202020204" pitchFamily="34" charset="0"/>
              <a:buNone/>
            </a:pPr>
            <a:r>
              <a:rPr lang="en-US" sz="1200" b="1" kern="1200" baseline="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The fuel types listed on this slide will be discussed in detail in Unit 2.</a:t>
            </a: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Level2</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628650" lvl="1" indent="-171450">
              <a:buFont typeface="Courier New" panose="02070309020205020404" pitchFamily="49" charset="0"/>
              <a:buChar char="o"/>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Example</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r>
              <a:rPr lang="en-US" sz="1200" b="0" kern="1200" baseline="0">
                <a:solidFill>
                  <a:schemeClr val="tx1"/>
                </a:solidFill>
                <a:effectLst/>
                <a:latin typeface="Times New Roman" panose="02020603050405020304" pitchFamily="18" charset="0"/>
                <a:ea typeface="+mn-ea"/>
                <a:cs typeface="Times New Roman" panose="02020603050405020304" pitchFamily="18" charset="0"/>
              </a:rPr>
              <a:t>List Level 1</a:t>
            </a:r>
          </a:p>
          <a:p>
            <a:pPr marL="171450" lvl="0" indent="-171450">
              <a:buFont typeface="Arial" panose="020B0604020202020204" pitchFamily="34" charset="0"/>
              <a:buChar char="•"/>
            </a:pPr>
            <a:endParaRPr lang="en-US" sz="1200" b="0" kern="1200" baseline="0">
              <a:solidFill>
                <a:schemeClr val="tx1"/>
              </a:solidFill>
              <a:effectLst/>
              <a:latin typeface="Times New Roman" panose="02020603050405020304" pitchFamily="18" charset="0"/>
              <a:ea typeface="+mn-ea"/>
              <a:cs typeface="Times New Roman" panose="02020603050405020304" pitchFamily="18" charset="0"/>
            </a:endParaRPr>
          </a:p>
          <a:p>
            <a:pPr marL="0" lvl="0" indent="0" fontAlgn="base">
              <a:buFont typeface="Arial" panose="020B0604020202020204" pitchFamily="34" charset="0"/>
              <a:buNone/>
            </a:pPr>
            <a:endParaRPr lang="en-US" sz="1200" b="1" u="none" strike="noStrike" kern="1200">
              <a:solidFill>
                <a:schemeClr val="tx1"/>
              </a:solidFill>
              <a:effectLst/>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3377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C:\Users\jtitus\Downloads\IMG_460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43"/>
          <a:stretch/>
        </p:blipFill>
        <p:spPr bwMode="auto">
          <a:xfrm>
            <a:off x="0" y="0"/>
            <a:ext cx="9163888" cy="6616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63888"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lgn="l">
              <a:defRPr sz="3600" baseline="0">
                <a:solidFill>
                  <a:schemeClr val="bg1"/>
                </a:solidFill>
              </a:defRPr>
            </a:lvl1pPr>
          </a:lstStyle>
          <a:p>
            <a:pPr fontAlgn="auto">
              <a:spcAft>
                <a:spcPts val="0"/>
              </a:spcAft>
            </a:pPr>
            <a:r>
              <a:rPr lang="en-US"/>
              <a:t>Course Number Unit #: </a:t>
            </a:r>
            <a:r>
              <a:rPr lang="en-US" altLang="en-US" sz="4000">
                <a:solidFill>
                  <a:schemeClr val="bg1"/>
                </a:solidFill>
              </a:rPr>
              <a:t>Unit Name</a:t>
            </a:r>
          </a:p>
        </p:txBody>
      </p:sp>
      <p:pic>
        <p:nvPicPr>
          <p:cNvPr id="10" name="Picture 9" descr="NWCG Logo">
            <a:extLst>
              <a:ext uri="{FF2B5EF4-FFF2-40B4-BE49-F238E27FC236}">
                <a16:creationId xmlns:a16="http://schemas.microsoft.com/office/drawing/2014/main" id="{1211A994-7A0F-4C14-8956-A394AA848C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0_30_1/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82F544-C007-4F1D-9F9A-BC6E1217C1D4}"/>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9" name="Content Placeholder 8"/>
          <p:cNvSpPr>
            <a:spLocks noGrp="1"/>
          </p:cNvSpPr>
          <p:nvPr>
            <p:ph sz="quarter" idx="12"/>
          </p:nvPr>
        </p:nvSpPr>
        <p:spPr>
          <a:xfrm>
            <a:off x="141288" y="914400"/>
            <a:ext cx="5334000" cy="5638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5486400" y="914400"/>
            <a:ext cx="3516312" cy="2758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914400"/>
          </a:xfrm>
          <a:noFill/>
        </p:spPr>
        <p:txBody>
          <a:bodyPr>
            <a:noAutofit/>
          </a:bodyPr>
          <a:lstStyle>
            <a:lvl1pPr algn="ctr">
              <a:defRPr sz="3600">
                <a:solidFill>
                  <a:schemeClr val="bg1"/>
                </a:solidFill>
              </a:defRPr>
            </a:lvl1pPr>
          </a:lstStyle>
          <a:p>
            <a:r>
              <a:rPr lang="en-US"/>
              <a:t>Knowledge Check</a:t>
            </a:r>
          </a:p>
        </p:txBody>
      </p:sp>
      <p:sp>
        <p:nvSpPr>
          <p:cNvPr id="6" name="Content Placeholder 5"/>
          <p:cNvSpPr>
            <a:spLocks noGrp="1"/>
          </p:cNvSpPr>
          <p:nvPr>
            <p:ph sz="quarter" idx="10" hasCustomPrompt="1"/>
          </p:nvPr>
        </p:nvSpPr>
        <p:spPr>
          <a:xfrm>
            <a:off x="0" y="838200"/>
            <a:ext cx="9144000" cy="762000"/>
          </a:xfrm>
          <a:solidFill>
            <a:schemeClr val="bg1"/>
          </a:solidFill>
        </p:spPr>
        <p:txBody>
          <a:bodyPr/>
          <a:lstStyle>
            <a:lvl1pPr marL="0" indent="0">
              <a:buNone/>
              <a:defRPr/>
            </a:lvl1pPr>
          </a:lstStyle>
          <a:p>
            <a:pPr lvl="0"/>
            <a:r>
              <a:rPr lang="en-US"/>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_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Content Placeholder 8"/>
          <p:cNvSpPr>
            <a:spLocks noGrp="1"/>
          </p:cNvSpPr>
          <p:nvPr>
            <p:ph sz="quarter" idx="12"/>
          </p:nvPr>
        </p:nvSpPr>
        <p:spPr>
          <a:xfrm>
            <a:off x="228600" y="990600"/>
            <a:ext cx="8686800" cy="54864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3C5D16-A8B0-4C17-8170-3C33F372D749}"/>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Content Placeholder 8"/>
          <p:cNvSpPr>
            <a:spLocks noGrp="1"/>
          </p:cNvSpPr>
          <p:nvPr>
            <p:ph sz="quarter" idx="12"/>
          </p:nvPr>
        </p:nvSpPr>
        <p:spPr>
          <a:xfrm>
            <a:off x="228600" y="1066800"/>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819400"/>
            <a:ext cx="9144000" cy="3657600"/>
          </a:xfrm>
        </p:spPr>
        <p:txBody>
          <a:bodyPr/>
          <a:lstStyle>
            <a:lvl1pPr>
              <a:defRPr baseline="0"/>
            </a:lvl1pPr>
          </a:lstStyle>
          <a:p>
            <a:pPr lvl="0"/>
            <a:r>
              <a:rPr lang="en-US"/>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E7F5D8-77C3-4107-ABD9-BD96BC92A646}"/>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C2355F-351B-47F4-B296-B28508BF41AE}"/>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6" name="Content Placeholder 5"/>
          <p:cNvSpPr>
            <a:spLocks noGrp="1"/>
          </p:cNvSpPr>
          <p:nvPr>
            <p:ph sz="quarter" idx="12"/>
          </p:nvPr>
        </p:nvSpPr>
        <p:spPr>
          <a:xfrm>
            <a:off x="76200" y="990599"/>
            <a:ext cx="5486400" cy="1752251"/>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990948"/>
            <a:ext cx="3200400" cy="1752251"/>
          </a:xfrm>
        </p:spPr>
        <p:txBody>
          <a:bodyPr/>
          <a:lstStyle/>
          <a:p>
            <a:r>
              <a:rPr lang="en-US"/>
              <a:t>Click icon to add picture</a:t>
            </a:r>
          </a:p>
        </p:txBody>
      </p:sp>
      <p:sp>
        <p:nvSpPr>
          <p:cNvPr id="7" name="Content Placeholder 5"/>
          <p:cNvSpPr>
            <a:spLocks noGrp="1"/>
          </p:cNvSpPr>
          <p:nvPr>
            <p:ph sz="quarter" idx="13"/>
          </p:nvPr>
        </p:nvSpPr>
        <p:spPr>
          <a:xfrm>
            <a:off x="76200" y="2895948"/>
            <a:ext cx="5486400" cy="1752251"/>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895948"/>
            <a:ext cx="3200400" cy="1752251"/>
          </a:xfrm>
        </p:spPr>
        <p:txBody>
          <a:bodyPr/>
          <a:lstStyle/>
          <a:p>
            <a:r>
              <a:rPr lang="en-US"/>
              <a:t>Click icon to add picture</a:t>
            </a:r>
          </a:p>
        </p:txBody>
      </p:sp>
      <p:sp>
        <p:nvSpPr>
          <p:cNvPr id="8" name="Content Placeholder 5"/>
          <p:cNvSpPr>
            <a:spLocks noGrp="1"/>
          </p:cNvSpPr>
          <p:nvPr>
            <p:ph sz="quarter" idx="14"/>
          </p:nvPr>
        </p:nvSpPr>
        <p:spPr>
          <a:xfrm>
            <a:off x="76200" y="4800948"/>
            <a:ext cx="5486400" cy="1752251"/>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800948"/>
            <a:ext cx="3200400" cy="1752251"/>
          </a:xfrm>
        </p:spPr>
        <p:txBody>
          <a:bodyPr/>
          <a:lstStyle/>
          <a:p>
            <a:r>
              <a:rPr lang="en-US"/>
              <a:t>Click icon to add picture</a:t>
            </a:r>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opics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433AE00-196E-46D3-A41B-D6D98037B9E9}"/>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6" name="Content Placeholder 5"/>
          <p:cNvSpPr>
            <a:spLocks noGrp="1"/>
          </p:cNvSpPr>
          <p:nvPr>
            <p:ph sz="quarter" idx="12"/>
          </p:nvPr>
        </p:nvSpPr>
        <p:spPr>
          <a:xfrm>
            <a:off x="762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30861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0960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0_30">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C71A35-565C-4849-808A-63872E439D98}"/>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8" name="Content Placeholder 8"/>
          <p:cNvSpPr>
            <a:spLocks noGrp="1"/>
          </p:cNvSpPr>
          <p:nvPr>
            <p:ph sz="quarter" idx="12"/>
          </p:nvPr>
        </p:nvSpPr>
        <p:spPr>
          <a:xfrm>
            <a:off x="76200" y="990600"/>
            <a:ext cx="5334000" cy="55626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3"/>
          </p:nvPr>
        </p:nvSpPr>
        <p:spPr>
          <a:xfrm>
            <a:off x="5511800" y="990600"/>
            <a:ext cx="35560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1/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353B35-1B79-49C0-B3FD-29FF46223C11}"/>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8" name="Content Placeholder 8"/>
          <p:cNvSpPr>
            <a:spLocks noGrp="1"/>
          </p:cNvSpPr>
          <p:nvPr>
            <p:ph sz="quarter" idx="12"/>
          </p:nvPr>
        </p:nvSpPr>
        <p:spPr>
          <a:xfrm>
            <a:off x="228600" y="975360"/>
            <a:ext cx="4343400" cy="557784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3"/>
          </p:nvPr>
        </p:nvSpPr>
        <p:spPr>
          <a:xfrm>
            <a:off x="4648200" y="975360"/>
            <a:ext cx="4343400" cy="557784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a:solidFill>
                  <a:schemeClr val="tx1"/>
                </a:solidFill>
                <a:latin typeface="Calibri"/>
                <a:ea typeface="Calibri"/>
                <a:cs typeface="Calibri"/>
                <a:sym typeface="Calibri"/>
              </a:rPr>
              <a:t>D-311 Unit</a:t>
            </a:r>
            <a:r>
              <a:rPr lang="en-US" sz="1200" b="1" i="0" u="none" strike="noStrike" kern="1200" cap="none" baseline="0">
                <a:solidFill>
                  <a:schemeClr val="tx1"/>
                </a:solidFill>
                <a:latin typeface="Calibri"/>
                <a:ea typeface="Calibri"/>
                <a:cs typeface="Calibri"/>
                <a:sym typeface="Calibri"/>
              </a:rPr>
              <a:t> 2:</a:t>
            </a:r>
            <a:r>
              <a:rPr lang="en-US" sz="1200" b="1" i="0" u="none" strike="noStrike" kern="1200" cap="none">
                <a:solidFill>
                  <a:schemeClr val="tx1"/>
                </a:solidFill>
                <a:latin typeface="Calibri"/>
                <a:ea typeface="Calibri"/>
                <a:cs typeface="Calibri"/>
                <a:sym typeface="Calibri"/>
              </a:rPr>
              <a:t> Introduction to Law Enforcement</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3600" b="1" kern="1200">
          <a:solidFill>
            <a:schemeClr val="tx1"/>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D-311 Unit 2: Introduction to Law Enforcement Dispatching</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latin typeface="Verdana"/>
                <a:ea typeface="Verdana"/>
              </a:rPr>
              <a:t>Officer Safety and Support</a:t>
            </a:r>
            <a:br>
              <a:rPr lang="en-US"/>
            </a:br>
            <a:r>
              <a:rPr lang="en-US" sz="2400">
                <a:latin typeface="Verdana"/>
                <a:ea typeface="Verdana"/>
              </a:rPr>
              <a:t>Contacts / Traffic Stops</a:t>
            </a:r>
            <a:endParaRPr lang="en-US"/>
          </a:p>
        </p:txBody>
      </p:sp>
      <p:sp>
        <p:nvSpPr>
          <p:cNvPr id="2" name="Content Placeholder 1"/>
          <p:cNvSpPr>
            <a:spLocks noGrp="1"/>
          </p:cNvSpPr>
          <p:nvPr>
            <p:ph sz="quarter" idx="12"/>
          </p:nvPr>
        </p:nvSpPr>
        <p:spPr>
          <a:xfrm>
            <a:off x="0" y="1066800"/>
            <a:ext cx="4953000" cy="5334000"/>
          </a:xfrm>
        </p:spPr>
        <p:txBody>
          <a:bodyPr>
            <a:normAutofit lnSpcReduction="10000"/>
          </a:bodyPr>
          <a:lstStyle/>
          <a:p>
            <a:pPr>
              <a:lnSpc>
                <a:spcPct val="150000"/>
              </a:lnSpc>
            </a:pPr>
            <a:r>
              <a:rPr lang="en-US" sz="1800" b="0" dirty="0"/>
              <a:t>Law Enforcement Contact: A lawful traffic or criminal investigation, arrest, or detention or an investigatory stop by a law enforcement officer that is based on a reasonable suspicion that an offense has been or is about to be committed. (Traffic stop, Public Contact, Camp Contact, </a:t>
            </a:r>
            <a:r>
              <a:rPr lang="en-US" sz="1800" b="0" dirty="0" err="1"/>
              <a:t>etc</a:t>
            </a:r>
            <a:r>
              <a:rPr lang="en-US" sz="1800" b="0" dirty="0"/>
              <a:t>).  </a:t>
            </a:r>
          </a:p>
          <a:p>
            <a:pPr>
              <a:lnSpc>
                <a:spcPct val="150000"/>
              </a:lnSpc>
            </a:pPr>
            <a:r>
              <a:rPr lang="en-US" sz="1800" b="0" dirty="0"/>
              <a:t>Every contact could lead to an emergency. </a:t>
            </a:r>
          </a:p>
          <a:p>
            <a:pPr>
              <a:lnSpc>
                <a:spcPct val="150000"/>
              </a:lnSpc>
            </a:pPr>
            <a:r>
              <a:rPr lang="en-US" sz="1800" b="0" dirty="0"/>
              <a:t>Always initiate status checks in accordance with office protocols. </a:t>
            </a:r>
          </a:p>
          <a:p>
            <a:pPr marL="0" indent="0">
              <a:lnSpc>
                <a:spcPct val="150000"/>
              </a:lnSpc>
              <a:buNone/>
            </a:pPr>
            <a:endParaRPr lang="en-US" sz="1700" b="0" dirty="0"/>
          </a:p>
          <a:p>
            <a:pPr marL="0" indent="0">
              <a:lnSpc>
                <a:spcPct val="150000"/>
              </a:lnSpc>
              <a:buNone/>
            </a:pPr>
            <a:endParaRPr lang="en-US" sz="2200" b="0" dirty="0"/>
          </a:p>
          <a:p>
            <a:pPr marL="0" indent="0">
              <a:lnSpc>
                <a:spcPct val="150000"/>
              </a:lnSpc>
              <a:buNone/>
            </a:pPr>
            <a:endParaRPr lang="en-US" sz="2200" b="0" dirty="0"/>
          </a:p>
        </p:txBody>
      </p:sp>
      <p:pic>
        <p:nvPicPr>
          <p:cNvPr id="4" name="Picture 3">
            <a:extLst>
              <a:ext uri="{FF2B5EF4-FFF2-40B4-BE49-F238E27FC236}">
                <a16:creationId xmlns:a16="http://schemas.microsoft.com/office/drawing/2014/main" id="{0EAF2E00-13C7-A335-2555-D27E35D03150}"/>
              </a:ext>
            </a:extLst>
          </p:cNvPr>
          <p:cNvPicPr>
            <a:picLocks noChangeAspect="1"/>
          </p:cNvPicPr>
          <p:nvPr/>
        </p:nvPicPr>
        <p:blipFill>
          <a:blip r:embed="rId3"/>
          <a:stretch>
            <a:fillRect/>
          </a:stretch>
        </p:blipFill>
        <p:spPr>
          <a:xfrm>
            <a:off x="5105400" y="1981200"/>
            <a:ext cx="3700593" cy="3913971"/>
          </a:xfrm>
          <a:prstGeom prst="rect">
            <a:avLst/>
          </a:prstGeom>
        </p:spPr>
      </p:pic>
    </p:spTree>
    <p:extLst>
      <p:ext uri="{BB962C8B-B14F-4D97-AF65-F5344CB8AC3E}">
        <p14:creationId xmlns:p14="http://schemas.microsoft.com/office/powerpoint/2010/main" val="93502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400"/>
              <a:t>Prioritizing</a:t>
            </a:r>
            <a:endParaRPr lang="en-US"/>
          </a:p>
        </p:txBody>
      </p:sp>
      <p:sp>
        <p:nvSpPr>
          <p:cNvPr id="2" name="Content Placeholder 1"/>
          <p:cNvSpPr>
            <a:spLocks noGrp="1"/>
          </p:cNvSpPr>
          <p:nvPr>
            <p:ph sz="quarter" idx="12"/>
          </p:nvPr>
        </p:nvSpPr>
        <p:spPr>
          <a:xfrm>
            <a:off x="76200" y="1219200"/>
            <a:ext cx="8686800" cy="5181600"/>
          </a:xfrm>
        </p:spPr>
        <p:txBody>
          <a:bodyPr>
            <a:normAutofit/>
          </a:bodyPr>
          <a:lstStyle/>
          <a:p>
            <a:pPr marL="0" indent="0">
              <a:lnSpc>
                <a:spcPct val="150000"/>
              </a:lnSpc>
              <a:buNone/>
            </a:pPr>
            <a:r>
              <a:rPr lang="en-US" sz="2200" b="0"/>
              <a:t>Examples of priority calls: </a:t>
            </a:r>
          </a:p>
          <a:p>
            <a:pPr lvl="1">
              <a:lnSpc>
                <a:spcPct val="150000"/>
              </a:lnSpc>
              <a:buFont typeface="Arial" panose="020B0604020202020204" pitchFamily="34" charset="0"/>
              <a:buChar char="•"/>
            </a:pPr>
            <a:r>
              <a:rPr lang="en-US" sz="2000" b="0"/>
              <a:t>Officer requests assistance or backup </a:t>
            </a:r>
          </a:p>
          <a:p>
            <a:pPr lvl="1">
              <a:lnSpc>
                <a:spcPct val="150000"/>
              </a:lnSpc>
              <a:buFont typeface="Arial" panose="020B0604020202020204" pitchFamily="34" charset="0"/>
              <a:buChar char="•"/>
            </a:pPr>
            <a:r>
              <a:rPr lang="en-US" sz="2000" b="0"/>
              <a:t>Any situation involving a hostage </a:t>
            </a:r>
          </a:p>
          <a:p>
            <a:pPr lvl="1">
              <a:lnSpc>
                <a:spcPct val="150000"/>
              </a:lnSpc>
              <a:buFont typeface="Arial" panose="020B0604020202020204" pitchFamily="34" charset="0"/>
              <a:buChar char="•"/>
            </a:pPr>
            <a:r>
              <a:rPr lang="en-US" sz="2000" b="0"/>
              <a:t>Fire in an inhabited vehicle/area </a:t>
            </a:r>
          </a:p>
          <a:p>
            <a:pPr lvl="1">
              <a:lnSpc>
                <a:spcPct val="150000"/>
              </a:lnSpc>
              <a:buFont typeface="Arial" panose="020B0604020202020204" pitchFamily="34" charset="0"/>
              <a:buChar char="•"/>
            </a:pPr>
            <a:r>
              <a:rPr lang="en-US" sz="2000" b="0"/>
              <a:t>Large violent gathering or major disturbance in progress</a:t>
            </a:r>
          </a:p>
          <a:p>
            <a:pPr lvl="1">
              <a:lnSpc>
                <a:spcPct val="150000"/>
              </a:lnSpc>
              <a:buFont typeface="Arial" panose="020B0604020202020204" pitchFamily="34" charset="0"/>
              <a:buChar char="•"/>
            </a:pPr>
            <a:r>
              <a:rPr lang="en-US" sz="2000" b="0"/>
              <a:t>Disasters, natural or man-made </a:t>
            </a:r>
          </a:p>
          <a:p>
            <a:pPr lvl="1">
              <a:lnSpc>
                <a:spcPct val="150000"/>
              </a:lnSpc>
              <a:buFont typeface="Arial" panose="020B0604020202020204" pitchFamily="34" charset="0"/>
              <a:buChar char="•"/>
            </a:pPr>
            <a:r>
              <a:rPr lang="en-US" sz="2000" b="0"/>
              <a:t>Felonies in progress where suspects are still on scene or in the area</a:t>
            </a:r>
          </a:p>
          <a:p>
            <a:pPr lvl="1">
              <a:lnSpc>
                <a:spcPct val="150000"/>
              </a:lnSpc>
              <a:buFont typeface="Arial" panose="020B0604020202020204" pitchFamily="34" charset="0"/>
              <a:buChar char="•"/>
            </a:pPr>
            <a:r>
              <a:rPr lang="en-US" sz="2000" b="0"/>
              <a:t>Subject reported to be violent or mentally unstable </a:t>
            </a:r>
          </a:p>
        </p:txBody>
      </p:sp>
    </p:spTree>
    <p:extLst>
      <p:ext uri="{BB962C8B-B14F-4D97-AF65-F5344CB8AC3E}">
        <p14:creationId xmlns:p14="http://schemas.microsoft.com/office/powerpoint/2010/main" val="194034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400"/>
              <a:t>Prioritizing</a:t>
            </a:r>
            <a:endParaRPr lang="en-US"/>
          </a:p>
        </p:txBody>
      </p:sp>
      <p:sp>
        <p:nvSpPr>
          <p:cNvPr id="2" name="Content Placeholder 1"/>
          <p:cNvSpPr>
            <a:spLocks noGrp="1"/>
          </p:cNvSpPr>
          <p:nvPr>
            <p:ph sz="quarter" idx="12"/>
          </p:nvPr>
        </p:nvSpPr>
        <p:spPr>
          <a:xfrm>
            <a:off x="152400" y="1066800"/>
            <a:ext cx="8686800" cy="5181600"/>
          </a:xfrm>
        </p:spPr>
        <p:txBody>
          <a:bodyPr vert="horz" lIns="91440" tIns="45720" rIns="91440" bIns="45720" rtlCol="0" anchor="t">
            <a:normAutofit/>
          </a:bodyPr>
          <a:lstStyle/>
          <a:p>
            <a:pPr marL="0" indent="0">
              <a:lnSpc>
                <a:spcPct val="150000"/>
              </a:lnSpc>
              <a:buNone/>
            </a:pPr>
            <a:r>
              <a:rPr lang="en-US" sz="2200" b="0"/>
              <a:t>Examples of priority calls: </a:t>
            </a:r>
          </a:p>
          <a:p>
            <a:pPr lvl="1">
              <a:lnSpc>
                <a:spcPct val="150000"/>
              </a:lnSpc>
              <a:buFont typeface="Wingdings" panose="05000000000000000000" pitchFamily="2" charset="2"/>
              <a:buChar char="Ø"/>
            </a:pPr>
            <a:r>
              <a:rPr lang="en-US" sz="2000" b="0">
                <a:latin typeface="Verdana"/>
                <a:ea typeface="Verdana"/>
              </a:rPr>
              <a:t>Disturbance with a weapon involved </a:t>
            </a:r>
          </a:p>
          <a:p>
            <a:pPr lvl="1">
              <a:lnSpc>
                <a:spcPct val="150000"/>
              </a:lnSpc>
              <a:buFont typeface="Wingdings" panose="05000000000000000000" pitchFamily="2" charset="2"/>
              <a:buChar char="Ø"/>
            </a:pPr>
            <a:r>
              <a:rPr lang="en-US" sz="2000" b="0"/>
              <a:t>Serious injury as a resulting from a crime </a:t>
            </a:r>
          </a:p>
          <a:p>
            <a:pPr lvl="2">
              <a:lnSpc>
                <a:spcPct val="150000"/>
              </a:lnSpc>
              <a:buFont typeface="Courier New" panose="02070309020205020404" pitchFamily="49" charset="0"/>
              <a:buChar char="o"/>
            </a:pPr>
            <a:r>
              <a:rPr lang="en-US" sz="1800" b="0"/>
              <a:t>Officer must clear the advance of medical units. </a:t>
            </a:r>
          </a:p>
        </p:txBody>
      </p:sp>
    </p:spTree>
    <p:extLst>
      <p:ext uri="{BB962C8B-B14F-4D97-AF65-F5344CB8AC3E}">
        <p14:creationId xmlns:p14="http://schemas.microsoft.com/office/powerpoint/2010/main" val="180278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000"/>
              <a:t>Increased Risk Incidents</a:t>
            </a:r>
          </a:p>
        </p:txBody>
      </p:sp>
      <p:sp>
        <p:nvSpPr>
          <p:cNvPr id="2" name="Content Placeholder 1"/>
          <p:cNvSpPr>
            <a:spLocks noGrp="1"/>
          </p:cNvSpPr>
          <p:nvPr>
            <p:ph sz="quarter" idx="12"/>
          </p:nvPr>
        </p:nvSpPr>
        <p:spPr>
          <a:xfrm>
            <a:off x="152400" y="1066800"/>
            <a:ext cx="8686800" cy="5181600"/>
          </a:xfrm>
        </p:spPr>
        <p:txBody>
          <a:bodyPr vert="horz" lIns="91440" tIns="45720" rIns="91440" bIns="45720" rtlCol="0" anchor="t">
            <a:normAutofit/>
          </a:bodyPr>
          <a:lstStyle/>
          <a:p>
            <a:pPr marL="0" indent="0">
              <a:lnSpc>
                <a:spcPct val="150000"/>
              </a:lnSpc>
              <a:buNone/>
            </a:pPr>
            <a:r>
              <a:rPr lang="en-US" b="0"/>
              <a:t>Low frequency/high risk incidents </a:t>
            </a:r>
          </a:p>
          <a:p>
            <a:pPr lvl="1">
              <a:lnSpc>
                <a:spcPct val="150000"/>
              </a:lnSpc>
              <a:buFont typeface="Wingdings" panose="05000000000000000000" pitchFamily="2" charset="2"/>
              <a:buChar char="Ø"/>
            </a:pPr>
            <a:r>
              <a:rPr lang="en-US" sz="2000" b="0"/>
              <a:t>Arrest </a:t>
            </a:r>
          </a:p>
          <a:p>
            <a:pPr lvl="1">
              <a:lnSpc>
                <a:spcPct val="150000"/>
              </a:lnSpc>
              <a:buFont typeface="Wingdings" panose="05000000000000000000" pitchFamily="2" charset="2"/>
              <a:buChar char="Ø"/>
            </a:pPr>
            <a:r>
              <a:rPr lang="en-US" sz="2000" b="0">
                <a:latin typeface="Verdana"/>
                <a:ea typeface="Verdana"/>
              </a:rPr>
              <a:t>Officer down </a:t>
            </a:r>
          </a:p>
          <a:p>
            <a:pPr lvl="1">
              <a:lnSpc>
                <a:spcPct val="150000"/>
              </a:lnSpc>
              <a:buFont typeface="Wingdings" panose="05000000000000000000" pitchFamily="2" charset="2"/>
              <a:buChar char="Ø"/>
            </a:pPr>
            <a:r>
              <a:rPr lang="en-US" sz="2000" b="0"/>
              <a:t>Shootings </a:t>
            </a:r>
          </a:p>
          <a:p>
            <a:pPr lvl="2">
              <a:lnSpc>
                <a:spcPct val="150000"/>
              </a:lnSpc>
              <a:buFont typeface="Wingdings" panose="05000000000000000000" pitchFamily="2" charset="2"/>
              <a:buChar char="Ø"/>
            </a:pPr>
            <a:r>
              <a:rPr lang="en-US" sz="2000" b="0"/>
              <a:t>Officer involved </a:t>
            </a:r>
          </a:p>
          <a:p>
            <a:pPr lvl="2">
              <a:lnSpc>
                <a:spcPct val="150000"/>
              </a:lnSpc>
              <a:buFont typeface="Wingdings" panose="05000000000000000000" pitchFamily="2" charset="2"/>
              <a:buChar char="Ø"/>
            </a:pPr>
            <a:r>
              <a:rPr lang="en-US" sz="2000" b="0"/>
              <a:t>Active shooter </a:t>
            </a:r>
          </a:p>
          <a:p>
            <a:pPr lvl="1">
              <a:lnSpc>
                <a:spcPct val="150000"/>
              </a:lnSpc>
              <a:buFont typeface="Wingdings" panose="05000000000000000000" pitchFamily="2" charset="2"/>
              <a:buChar char="Ø"/>
            </a:pPr>
            <a:r>
              <a:rPr lang="en-US" sz="2000" b="0">
                <a:latin typeface="Verdana"/>
                <a:ea typeface="Verdana"/>
              </a:rPr>
              <a:t>Taser deployment </a:t>
            </a:r>
          </a:p>
          <a:p>
            <a:pPr lvl="1">
              <a:lnSpc>
                <a:spcPct val="150000"/>
              </a:lnSpc>
              <a:buFont typeface="Wingdings" panose="05000000000000000000" pitchFamily="2" charset="2"/>
              <a:buChar char="Ø"/>
            </a:pPr>
            <a:r>
              <a:rPr lang="en-US" sz="2000" b="0">
                <a:latin typeface="Verdana"/>
                <a:ea typeface="Verdana"/>
              </a:rPr>
              <a:t>Backup/cover </a:t>
            </a:r>
          </a:p>
          <a:p>
            <a:pPr lvl="1">
              <a:lnSpc>
                <a:spcPct val="150000"/>
              </a:lnSpc>
              <a:buFont typeface="Wingdings" panose="05000000000000000000" pitchFamily="2" charset="2"/>
              <a:buChar char="Ø"/>
            </a:pPr>
            <a:r>
              <a:rPr lang="en-US" sz="2000" b="0"/>
              <a:t>Pursuit </a:t>
            </a:r>
          </a:p>
          <a:p>
            <a:pPr lvl="1">
              <a:lnSpc>
                <a:spcPct val="150000"/>
              </a:lnSpc>
              <a:buFont typeface="Wingdings" panose="05000000000000000000" pitchFamily="2" charset="2"/>
              <a:buChar char="Ø"/>
            </a:pPr>
            <a:r>
              <a:rPr lang="en-US" sz="2000" b="0"/>
              <a:t>Riots </a:t>
            </a:r>
          </a:p>
        </p:txBody>
      </p:sp>
    </p:spTree>
    <p:extLst>
      <p:ext uri="{BB962C8B-B14F-4D97-AF65-F5344CB8AC3E}">
        <p14:creationId xmlns:p14="http://schemas.microsoft.com/office/powerpoint/2010/main" val="109166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latin typeface="Verdana"/>
                <a:ea typeface="Verdana"/>
              </a:rPr>
              <a:t>Officer Safety and Support</a:t>
            </a:r>
            <a:br>
              <a:rPr lang="en-US"/>
            </a:br>
            <a:r>
              <a:rPr lang="en-US" sz="2400">
                <a:latin typeface="Verdana"/>
                <a:ea typeface="Verdana"/>
              </a:rPr>
              <a:t>Contacts / Traffic Stops</a:t>
            </a:r>
            <a:endParaRPr lang="en-US"/>
          </a:p>
        </p:txBody>
      </p:sp>
      <p:sp>
        <p:nvSpPr>
          <p:cNvPr id="2" name="Content Placeholder 1"/>
          <p:cNvSpPr>
            <a:spLocks noGrp="1"/>
          </p:cNvSpPr>
          <p:nvPr>
            <p:ph sz="quarter" idx="12"/>
          </p:nvPr>
        </p:nvSpPr>
        <p:spPr>
          <a:xfrm>
            <a:off x="152400" y="1219200"/>
            <a:ext cx="8610600" cy="5029200"/>
          </a:xfrm>
        </p:spPr>
        <p:txBody>
          <a:bodyPr>
            <a:normAutofit lnSpcReduction="10000"/>
          </a:bodyPr>
          <a:lstStyle/>
          <a:p>
            <a:pPr marL="0" indent="0">
              <a:lnSpc>
                <a:spcPct val="200000"/>
              </a:lnSpc>
              <a:buNone/>
            </a:pPr>
            <a:r>
              <a:rPr lang="en-US" sz="2200" b="0"/>
              <a:t>The following should be done for every contact:</a:t>
            </a:r>
          </a:p>
          <a:p>
            <a:pPr>
              <a:lnSpc>
                <a:spcPct val="200000"/>
              </a:lnSpc>
            </a:pPr>
            <a:r>
              <a:rPr lang="en-US" sz="2200" b="0"/>
              <a:t>Where: Find the Officer’s location on a map. </a:t>
            </a:r>
          </a:p>
          <a:p>
            <a:pPr>
              <a:lnSpc>
                <a:spcPct val="200000"/>
              </a:lnSpc>
            </a:pPr>
            <a:r>
              <a:rPr lang="en-US" sz="2200" b="0"/>
              <a:t>Who: Who are you going to send if backup is requested?</a:t>
            </a:r>
          </a:p>
          <a:p>
            <a:pPr>
              <a:lnSpc>
                <a:spcPct val="200000"/>
              </a:lnSpc>
            </a:pPr>
            <a:r>
              <a:rPr lang="en-US" sz="2200" b="0"/>
              <a:t>How: Do you need to provide backup units with directions?</a:t>
            </a:r>
          </a:p>
          <a:p>
            <a:pPr>
              <a:lnSpc>
                <a:spcPct val="200000"/>
              </a:lnSpc>
            </a:pPr>
            <a:r>
              <a:rPr lang="en-US" sz="2200" b="0"/>
              <a:t>Don’t wait for the backup request before compiling this information; time is critical at this point.   </a:t>
            </a:r>
            <a:endParaRPr lang="en-US" sz="2000" b="0"/>
          </a:p>
          <a:p>
            <a:pPr marL="0" indent="0">
              <a:lnSpc>
                <a:spcPct val="150000"/>
              </a:lnSpc>
              <a:buNone/>
            </a:pPr>
            <a:endParaRPr lang="en-US" sz="2200" b="0"/>
          </a:p>
        </p:txBody>
      </p:sp>
    </p:spTree>
    <p:extLst>
      <p:ext uri="{BB962C8B-B14F-4D97-AF65-F5344CB8AC3E}">
        <p14:creationId xmlns:p14="http://schemas.microsoft.com/office/powerpoint/2010/main" val="247051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400"/>
              <a:t>Contacts / Traffic stops</a:t>
            </a:r>
            <a:endParaRPr lang="en-US"/>
          </a:p>
        </p:txBody>
      </p:sp>
      <p:sp>
        <p:nvSpPr>
          <p:cNvPr id="2" name="Content Placeholder 1"/>
          <p:cNvSpPr>
            <a:spLocks noGrp="1"/>
          </p:cNvSpPr>
          <p:nvPr>
            <p:ph sz="quarter" idx="12"/>
          </p:nvPr>
        </p:nvSpPr>
        <p:spPr>
          <a:xfrm>
            <a:off x="66583" y="1375410"/>
            <a:ext cx="8610600" cy="5029200"/>
          </a:xfrm>
        </p:spPr>
        <p:txBody>
          <a:bodyPr>
            <a:normAutofit/>
          </a:bodyPr>
          <a:lstStyle/>
          <a:p>
            <a:pPr marL="0" indent="0">
              <a:lnSpc>
                <a:spcPct val="150000"/>
              </a:lnSpc>
              <a:buNone/>
              <a:defRPr/>
            </a:pPr>
            <a:r>
              <a:rPr lang="en-US" sz="2200" b="0"/>
              <a:t>Radio Location/Direction of Travel</a:t>
            </a:r>
          </a:p>
          <a:p>
            <a:pPr marL="0" indent="0">
              <a:lnSpc>
                <a:spcPct val="150000"/>
              </a:lnSpc>
              <a:buNone/>
              <a:defRPr/>
            </a:pPr>
            <a:r>
              <a:rPr lang="en-US" sz="2200" b="0"/>
              <a:t>Ex: “Southbound Park Blvd at Jumbo Rocks Campground”</a:t>
            </a:r>
          </a:p>
          <a:p>
            <a:pPr marL="119062" indent="0">
              <a:lnSpc>
                <a:spcPct val="150000"/>
              </a:lnSpc>
              <a:buFont typeface="Wingdings 2" panose="05020102010507070707" pitchFamily="18" charset="2"/>
              <a:buNone/>
              <a:defRPr/>
            </a:pPr>
            <a:endParaRPr lang="en-US" sz="2200" b="0"/>
          </a:p>
          <a:p>
            <a:pPr marL="119062" indent="0">
              <a:lnSpc>
                <a:spcPct val="150000"/>
              </a:lnSpc>
              <a:buFont typeface="Wingdings 2" panose="05020102010507070707" pitchFamily="18" charset="2"/>
              <a:buNone/>
              <a:defRPr/>
            </a:pPr>
            <a:r>
              <a:rPr lang="en-US" sz="2200" b="0"/>
              <a:t>Give vehicle description</a:t>
            </a:r>
          </a:p>
          <a:p>
            <a:pPr marL="1033462" lvl="1" indent="-514350">
              <a:lnSpc>
                <a:spcPct val="150000"/>
              </a:lnSpc>
              <a:buFont typeface="Wingdings 2" panose="05020102010507070707" pitchFamily="18" charset="2"/>
              <a:buAutoNum type="arabicPeriod"/>
              <a:defRPr/>
            </a:pPr>
            <a:r>
              <a:rPr lang="en-US" sz="2000" b="0"/>
              <a:t>License Number</a:t>
            </a:r>
          </a:p>
          <a:p>
            <a:pPr marL="1033462" lvl="1" indent="-514350">
              <a:lnSpc>
                <a:spcPct val="150000"/>
              </a:lnSpc>
              <a:buFont typeface="Wingdings 2" panose="05020102010507070707" pitchFamily="18" charset="2"/>
              <a:buAutoNum type="arabicPeriod"/>
              <a:defRPr/>
            </a:pPr>
            <a:r>
              <a:rPr lang="en-US" sz="2000" b="0"/>
              <a:t>Make &amp; Color</a:t>
            </a:r>
          </a:p>
          <a:p>
            <a:pPr marL="1033462" lvl="1" indent="-514350">
              <a:lnSpc>
                <a:spcPct val="150000"/>
              </a:lnSpc>
              <a:buFont typeface="Wingdings 2" panose="05020102010507070707" pitchFamily="18" charset="2"/>
              <a:buAutoNum type="arabicPeriod"/>
              <a:defRPr/>
            </a:pPr>
            <a:r>
              <a:rPr lang="en-US" sz="2000" b="0"/>
              <a:t>Number of Occupants</a:t>
            </a:r>
          </a:p>
          <a:p>
            <a:pPr marL="0" indent="0">
              <a:lnSpc>
                <a:spcPct val="150000"/>
              </a:lnSpc>
              <a:buNone/>
            </a:pPr>
            <a:endParaRPr lang="en-US" sz="2200" b="0"/>
          </a:p>
        </p:txBody>
      </p:sp>
      <p:pic>
        <p:nvPicPr>
          <p:cNvPr id="4" name="Picture 3" descr="Rangers work for no pay to keep Joshua Tree National Park open, clean and  protected from vandals – San Bernardino Sun">
            <a:extLst>
              <a:ext uri="{FF2B5EF4-FFF2-40B4-BE49-F238E27FC236}">
                <a16:creationId xmlns:a16="http://schemas.microsoft.com/office/drawing/2014/main" id="{ECAB2A43-F682-443F-8272-818A5FA9B9BF}"/>
              </a:ext>
            </a:extLst>
          </p:cNvPr>
          <p:cNvPicPr>
            <a:picLocks noChangeAspect="1"/>
          </p:cNvPicPr>
          <p:nvPr/>
        </p:nvPicPr>
        <p:blipFill rotWithShape="1">
          <a:blip r:embed="rId3">
            <a:extLst>
              <a:ext uri="{28A0092B-C50C-407E-A947-70E740481C1C}">
                <a14:useLocalDpi xmlns:a14="http://schemas.microsoft.com/office/drawing/2010/main" val="0"/>
              </a:ext>
            </a:extLst>
          </a:blip>
          <a:srcRect l="9402" r="9401" b="-1"/>
          <a:stretch/>
        </p:blipFill>
        <p:spPr bwMode="auto">
          <a:xfrm>
            <a:off x="5029200" y="2971800"/>
            <a:ext cx="3490781" cy="2663190"/>
          </a:xfrm>
          <a:prstGeom prst="rect">
            <a:avLst/>
          </a:prstGeom>
          <a:noFill/>
          <a:ln w="28575">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9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400"/>
              <a:t>Contact Status Checks </a:t>
            </a:r>
          </a:p>
        </p:txBody>
      </p:sp>
      <p:sp>
        <p:nvSpPr>
          <p:cNvPr id="2" name="Content Placeholder 1"/>
          <p:cNvSpPr>
            <a:spLocks noGrp="1"/>
          </p:cNvSpPr>
          <p:nvPr>
            <p:ph sz="quarter" idx="12"/>
          </p:nvPr>
        </p:nvSpPr>
        <p:spPr>
          <a:xfrm>
            <a:off x="76200" y="1143000"/>
            <a:ext cx="4191000" cy="5029200"/>
          </a:xfrm>
        </p:spPr>
        <p:txBody>
          <a:bodyPr>
            <a:normAutofit fontScale="92500" lnSpcReduction="20000"/>
          </a:bodyPr>
          <a:lstStyle/>
          <a:p>
            <a:pPr>
              <a:lnSpc>
                <a:spcPct val="150000"/>
              </a:lnSpc>
            </a:pPr>
            <a:r>
              <a:rPr lang="en-US" sz="2200" b="0"/>
              <a:t>Every center should have a contact status check policy.</a:t>
            </a:r>
          </a:p>
          <a:p>
            <a:pPr>
              <a:lnSpc>
                <a:spcPct val="150000"/>
              </a:lnSpc>
            </a:pPr>
            <a:r>
              <a:rPr lang="en-US" sz="2200" b="0"/>
              <a:t>ECCs will initiate an automatic status timer during all law enforcement contacts. </a:t>
            </a:r>
          </a:p>
          <a:p>
            <a:pPr>
              <a:lnSpc>
                <a:spcPct val="150000"/>
              </a:lnSpc>
            </a:pPr>
            <a:r>
              <a:rPr lang="en-US" sz="2200" b="0"/>
              <a:t>Continue with status checks until the Officer clears or discontinues. </a:t>
            </a:r>
          </a:p>
          <a:p>
            <a:pPr>
              <a:lnSpc>
                <a:spcPct val="150000"/>
              </a:lnSpc>
            </a:pPr>
            <a:r>
              <a:rPr lang="en-US" sz="2200" b="0"/>
              <a:t>If the Officer fails to answer status, send backup following local procedures. </a:t>
            </a:r>
          </a:p>
        </p:txBody>
      </p:sp>
      <p:pic>
        <p:nvPicPr>
          <p:cNvPr id="5" name="Picture 4">
            <a:extLst>
              <a:ext uri="{FF2B5EF4-FFF2-40B4-BE49-F238E27FC236}">
                <a16:creationId xmlns:a16="http://schemas.microsoft.com/office/drawing/2014/main" id="{773CD3BC-71D4-5922-F9AC-35AFEC49C602}"/>
              </a:ext>
            </a:extLst>
          </p:cNvPr>
          <p:cNvPicPr>
            <a:picLocks noChangeAspect="1"/>
          </p:cNvPicPr>
          <p:nvPr/>
        </p:nvPicPr>
        <p:blipFill>
          <a:blip r:embed="rId3"/>
          <a:stretch>
            <a:fillRect/>
          </a:stretch>
        </p:blipFill>
        <p:spPr>
          <a:xfrm>
            <a:off x="4563862" y="2362200"/>
            <a:ext cx="4333874" cy="2900362"/>
          </a:xfrm>
          <a:prstGeom prst="rect">
            <a:avLst/>
          </a:prstGeom>
          <a:ln w="1905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95945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Officer Safety and Support</a:t>
            </a:r>
            <a:br>
              <a:rPr lang="en-US"/>
            </a:br>
            <a:r>
              <a:rPr lang="en-US" sz="2400"/>
              <a:t>Restricting Traffic  </a:t>
            </a:r>
            <a:endParaRPr lang="en-US"/>
          </a:p>
        </p:txBody>
      </p:sp>
      <p:sp>
        <p:nvSpPr>
          <p:cNvPr id="2" name="Content Placeholder 1"/>
          <p:cNvSpPr>
            <a:spLocks noGrp="1"/>
          </p:cNvSpPr>
          <p:nvPr>
            <p:ph sz="quarter" idx="12"/>
          </p:nvPr>
        </p:nvSpPr>
        <p:spPr>
          <a:xfrm>
            <a:off x="152400" y="1219200"/>
            <a:ext cx="8610600" cy="5029200"/>
          </a:xfrm>
        </p:spPr>
        <p:txBody>
          <a:bodyPr>
            <a:normAutofit/>
          </a:bodyPr>
          <a:lstStyle/>
          <a:p>
            <a:pPr marL="0" indent="0">
              <a:lnSpc>
                <a:spcPct val="150000"/>
              </a:lnSpc>
              <a:buNone/>
            </a:pPr>
            <a:r>
              <a:rPr lang="en-US" sz="2200" b="0"/>
              <a:t>You should restrict traffic when: </a:t>
            </a:r>
          </a:p>
          <a:p>
            <a:pPr>
              <a:lnSpc>
                <a:spcPct val="150000"/>
              </a:lnSpc>
            </a:pPr>
            <a:r>
              <a:rPr lang="en-US" sz="2200" b="0"/>
              <a:t>An Officer advises there is an emergency/emergency traffic. </a:t>
            </a:r>
          </a:p>
          <a:p>
            <a:pPr>
              <a:lnSpc>
                <a:spcPct val="150000"/>
              </a:lnSpc>
            </a:pPr>
            <a:r>
              <a:rPr lang="en-US" sz="2200" b="0"/>
              <a:t>An Officer advises they need help </a:t>
            </a:r>
          </a:p>
          <a:p>
            <a:pPr>
              <a:lnSpc>
                <a:spcPct val="150000"/>
              </a:lnSpc>
            </a:pPr>
            <a:r>
              <a:rPr lang="en-US" sz="2200" b="0"/>
              <a:t>Other routine traffic is interfering with a law enforcement contact. </a:t>
            </a:r>
          </a:p>
          <a:p>
            <a:pPr>
              <a:lnSpc>
                <a:spcPct val="150000"/>
              </a:lnSpc>
            </a:pPr>
            <a:r>
              <a:rPr lang="en-US" sz="2200" b="0"/>
              <a:t>An Officer is making an arrest (check your local policy).  </a:t>
            </a:r>
          </a:p>
        </p:txBody>
      </p:sp>
    </p:spTree>
    <p:extLst>
      <p:ext uri="{BB962C8B-B14F-4D97-AF65-F5344CB8AC3E}">
        <p14:creationId xmlns:p14="http://schemas.microsoft.com/office/powerpoint/2010/main" val="1492950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Summary</a:t>
            </a:r>
          </a:p>
        </p:txBody>
      </p:sp>
      <p:sp>
        <p:nvSpPr>
          <p:cNvPr id="2" name="Content Placeholder 1"/>
          <p:cNvSpPr>
            <a:spLocks noGrp="1"/>
          </p:cNvSpPr>
          <p:nvPr>
            <p:ph sz="quarter" idx="12"/>
          </p:nvPr>
        </p:nvSpPr>
        <p:spPr>
          <a:xfrm>
            <a:off x="228600" y="1142999"/>
            <a:ext cx="8686800" cy="5366857"/>
          </a:xfrm>
        </p:spPr>
        <p:txBody>
          <a:bodyPr>
            <a:noAutofit/>
          </a:bodyPr>
          <a:lstStyle/>
          <a:p>
            <a:pPr>
              <a:lnSpc>
                <a:spcPct val="150000"/>
              </a:lnSpc>
            </a:pPr>
            <a:r>
              <a:rPr lang="en-US" sz="1800" b="0" dirty="0"/>
              <a:t>Discuss Federal Law Enforcement missions, authorities, and jurisdiction.</a:t>
            </a:r>
          </a:p>
          <a:p>
            <a:pPr>
              <a:lnSpc>
                <a:spcPct val="150000"/>
              </a:lnSpc>
            </a:pPr>
            <a:r>
              <a:rPr lang="en-US" sz="1800" b="0" dirty="0"/>
              <a:t>List six </a:t>
            </a:r>
            <a:r>
              <a:rPr lang="en-US" sz="1800" b="0" i="1" dirty="0"/>
              <a:t>do’s</a:t>
            </a:r>
            <a:r>
              <a:rPr lang="en-US" sz="1800" b="0" dirty="0"/>
              <a:t> and </a:t>
            </a:r>
            <a:r>
              <a:rPr lang="en-US" sz="1800" b="0" i="1" dirty="0"/>
              <a:t>don’ts</a:t>
            </a:r>
            <a:r>
              <a:rPr lang="en-US" sz="1800" b="0" dirty="0"/>
              <a:t> of call taking. </a:t>
            </a:r>
          </a:p>
          <a:p>
            <a:pPr>
              <a:lnSpc>
                <a:spcPct val="150000"/>
              </a:lnSpc>
            </a:pPr>
            <a:r>
              <a:rPr lang="en-US" sz="1800" b="0" dirty="0"/>
              <a:t>Describe how to gather pertinent details for law enforcement incidents.</a:t>
            </a:r>
          </a:p>
          <a:p>
            <a:pPr>
              <a:lnSpc>
                <a:spcPct val="150000"/>
              </a:lnSpc>
            </a:pPr>
            <a:r>
              <a:rPr lang="en-US" sz="1800" b="0" dirty="0"/>
              <a:t>Describe how you can support Law Enforcement Officers during daily patrol and contacts.</a:t>
            </a:r>
          </a:p>
          <a:p>
            <a:pPr>
              <a:lnSpc>
                <a:spcPct val="150000"/>
              </a:lnSpc>
            </a:pPr>
            <a:r>
              <a:rPr lang="en-US" sz="1800" b="0" dirty="0"/>
              <a:t>Discuss different Law Enforcement incident types and prioritization.</a:t>
            </a:r>
          </a:p>
          <a:p>
            <a:pPr>
              <a:lnSpc>
                <a:spcPct val="150000"/>
              </a:lnSpc>
            </a:pPr>
            <a:r>
              <a:rPr lang="en-US" sz="1800" b="0" dirty="0"/>
              <a:t>List Dispatcher duties during emergency law enforcement situations. </a:t>
            </a:r>
          </a:p>
        </p:txBody>
      </p:sp>
    </p:spTree>
    <p:extLst>
      <p:ext uri="{BB962C8B-B14F-4D97-AF65-F5344CB8AC3E}">
        <p14:creationId xmlns:p14="http://schemas.microsoft.com/office/powerpoint/2010/main" val="264745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Objectives</a:t>
            </a:r>
          </a:p>
        </p:txBody>
      </p:sp>
      <p:sp>
        <p:nvSpPr>
          <p:cNvPr id="2" name="Content Placeholder 1"/>
          <p:cNvSpPr>
            <a:spLocks noGrp="1"/>
          </p:cNvSpPr>
          <p:nvPr>
            <p:ph sz="quarter" idx="12"/>
          </p:nvPr>
        </p:nvSpPr>
        <p:spPr>
          <a:xfrm>
            <a:off x="228600" y="1142999"/>
            <a:ext cx="8686800" cy="5366857"/>
          </a:xfrm>
        </p:spPr>
        <p:txBody>
          <a:bodyPr>
            <a:noAutofit/>
          </a:bodyPr>
          <a:lstStyle/>
          <a:p>
            <a:pPr>
              <a:lnSpc>
                <a:spcPct val="150000"/>
              </a:lnSpc>
            </a:pPr>
            <a:r>
              <a:rPr lang="en-US" sz="1800" b="0" dirty="0"/>
              <a:t>Discuss Federal Law Enforcement missions and authorities.</a:t>
            </a:r>
          </a:p>
          <a:p>
            <a:pPr>
              <a:lnSpc>
                <a:spcPct val="150000"/>
              </a:lnSpc>
            </a:pPr>
            <a:r>
              <a:rPr lang="en-US" sz="1800" b="0" dirty="0"/>
              <a:t>List six </a:t>
            </a:r>
            <a:r>
              <a:rPr lang="en-US" sz="1800" b="0" i="1" dirty="0"/>
              <a:t>do’s</a:t>
            </a:r>
            <a:r>
              <a:rPr lang="en-US" sz="1800" b="0" dirty="0"/>
              <a:t> and </a:t>
            </a:r>
            <a:r>
              <a:rPr lang="en-US" sz="1800" b="0" i="1" dirty="0"/>
              <a:t>don’ts</a:t>
            </a:r>
            <a:r>
              <a:rPr lang="en-US" sz="1800" b="0" dirty="0"/>
              <a:t> of call taking. </a:t>
            </a:r>
          </a:p>
          <a:p>
            <a:pPr>
              <a:lnSpc>
                <a:spcPct val="150000"/>
              </a:lnSpc>
            </a:pPr>
            <a:r>
              <a:rPr lang="en-US" sz="1800" b="0" dirty="0"/>
              <a:t>Describe how to gather pertinent details for law enforcement incidents.</a:t>
            </a:r>
          </a:p>
          <a:p>
            <a:pPr>
              <a:lnSpc>
                <a:spcPct val="150000"/>
              </a:lnSpc>
            </a:pPr>
            <a:r>
              <a:rPr lang="en-US" sz="1800" b="0" dirty="0"/>
              <a:t>Describe how you can support Law Enforcement Officers during daily patrol and contacts.</a:t>
            </a:r>
          </a:p>
          <a:p>
            <a:pPr>
              <a:lnSpc>
                <a:spcPct val="150000"/>
              </a:lnSpc>
            </a:pPr>
            <a:r>
              <a:rPr lang="en-US" sz="1800" b="0" dirty="0"/>
              <a:t>Discuss different Law Enforcement incident types and prioritization.</a:t>
            </a:r>
          </a:p>
          <a:p>
            <a:pPr>
              <a:lnSpc>
                <a:spcPct val="150000"/>
              </a:lnSpc>
            </a:pPr>
            <a:r>
              <a:rPr lang="en-US" sz="1800" b="0" dirty="0"/>
              <a:t>List Dispatcher duties during emergency law enforcement situations. </a:t>
            </a:r>
          </a:p>
        </p:txBody>
      </p:sp>
    </p:spTree>
    <p:extLst>
      <p:ext uri="{BB962C8B-B14F-4D97-AF65-F5344CB8AC3E}">
        <p14:creationId xmlns:p14="http://schemas.microsoft.com/office/powerpoint/2010/main" val="267147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Law Enforcement Missions</a:t>
            </a:r>
          </a:p>
        </p:txBody>
      </p:sp>
      <p:graphicFrame>
        <p:nvGraphicFramePr>
          <p:cNvPr id="4" name="Content Placeholder 3">
            <a:extLst>
              <a:ext uri="{FF2B5EF4-FFF2-40B4-BE49-F238E27FC236}">
                <a16:creationId xmlns:a16="http://schemas.microsoft.com/office/drawing/2014/main" id="{AC132B42-A4AB-3C16-1D92-256C14E4F8E4}"/>
              </a:ext>
            </a:extLst>
          </p:cNvPr>
          <p:cNvGraphicFramePr>
            <a:graphicFrameLocks noGrp="1"/>
          </p:cNvGraphicFramePr>
          <p:nvPr>
            <p:ph sz="quarter" idx="12"/>
            <p:extLst>
              <p:ext uri="{D42A27DB-BD31-4B8C-83A1-F6EECF244321}">
                <p14:modId xmlns:p14="http://schemas.microsoft.com/office/powerpoint/2010/main" val="3251306965"/>
              </p:ext>
            </p:extLst>
          </p:nvPr>
        </p:nvGraphicFramePr>
        <p:xfrm>
          <a:off x="228600" y="1181100"/>
          <a:ext cx="8686800" cy="4863015"/>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1687550294"/>
                    </a:ext>
                  </a:extLst>
                </a:gridCol>
                <a:gridCol w="4343400">
                  <a:extLst>
                    <a:ext uri="{9D8B030D-6E8A-4147-A177-3AD203B41FA5}">
                      <a16:colId xmlns:a16="http://schemas.microsoft.com/office/drawing/2014/main" val="1091921386"/>
                    </a:ext>
                  </a:extLst>
                </a:gridCol>
              </a:tblGrid>
              <a:tr h="450867">
                <a:tc gridSpan="2">
                  <a:txBody>
                    <a:bodyPr/>
                    <a:lstStyle/>
                    <a:p>
                      <a:pPr algn="ctr"/>
                      <a:r>
                        <a:rPr lang="en-US"/>
                        <a:t>Law Enforcement Agency Missions </a:t>
                      </a:r>
                    </a:p>
                  </a:txBody>
                  <a:tcPr/>
                </a:tc>
                <a:tc hMerge="1">
                  <a:txBody>
                    <a:bodyPr/>
                    <a:lstStyle/>
                    <a:p>
                      <a:endParaRPr lang="en-US"/>
                    </a:p>
                  </a:txBody>
                  <a:tcPr/>
                </a:tc>
                <a:extLst>
                  <a:ext uri="{0D108BD9-81ED-4DB2-BD59-A6C34878D82A}">
                    <a16:rowId xmlns:a16="http://schemas.microsoft.com/office/drawing/2014/main" val="4084569731"/>
                  </a:ext>
                </a:extLst>
              </a:tr>
              <a:tr h="1012006">
                <a:tc>
                  <a:txBody>
                    <a:bodyPr/>
                    <a:lstStyle/>
                    <a:p>
                      <a:pPr algn="ctr"/>
                      <a:r>
                        <a:rPr lang="en-US" sz="1800"/>
                        <a:t>U.S. Forest Service</a:t>
                      </a:r>
                    </a:p>
                    <a:p>
                      <a:pPr algn="ctr"/>
                      <a:r>
                        <a:rPr lang="en-US" sz="1400"/>
                        <a:t>Law Enforcement Investigations (LEI) </a:t>
                      </a:r>
                    </a:p>
                    <a:p>
                      <a:pPr algn="ctr"/>
                      <a:endParaRPr lang="en-US" sz="1400"/>
                    </a:p>
                  </a:txBody>
                  <a:tcPr/>
                </a:tc>
                <a:tc>
                  <a:txBody>
                    <a:bodyPr/>
                    <a:lstStyle/>
                    <a:p>
                      <a:r>
                        <a:rPr lang="en-US" sz="1800"/>
                        <a:t>Serve people and protect natural resources and property within the authority and jurisdiction of the Forest Service.</a:t>
                      </a:r>
                    </a:p>
                  </a:txBody>
                  <a:tcPr/>
                </a:tc>
                <a:extLst>
                  <a:ext uri="{0D108BD9-81ED-4DB2-BD59-A6C34878D82A}">
                    <a16:rowId xmlns:a16="http://schemas.microsoft.com/office/drawing/2014/main" val="4007228927"/>
                  </a:ext>
                </a:extLst>
              </a:tr>
              <a:tr h="1611714">
                <a:tc>
                  <a:txBody>
                    <a:bodyPr/>
                    <a:lstStyle/>
                    <a:p>
                      <a:pPr algn="ctr"/>
                      <a:r>
                        <a:rPr lang="en-US" sz="1800"/>
                        <a:t>Bureau of Land Management</a:t>
                      </a:r>
                    </a:p>
                    <a:p>
                      <a:pPr algn="ctr"/>
                      <a:r>
                        <a:rPr lang="en-US" sz="1400"/>
                        <a:t>Office of Law Enforcement and Security (OLES)  </a:t>
                      </a:r>
                    </a:p>
                  </a:txBody>
                  <a:tcPr/>
                </a:tc>
                <a:tc>
                  <a:txBody>
                    <a:bodyPr/>
                    <a:lstStyle/>
                    <a:p>
                      <a:r>
                        <a:rPr lang="en-US" sz="1800"/>
                        <a:t>Support the Agency’s multiple-use mission by enforcing laws and regulations that advance public safety and resource protection on BLM managed public lands.</a:t>
                      </a:r>
                    </a:p>
                  </a:txBody>
                  <a:tcPr/>
                </a:tc>
                <a:extLst>
                  <a:ext uri="{0D108BD9-81ED-4DB2-BD59-A6C34878D82A}">
                    <a16:rowId xmlns:a16="http://schemas.microsoft.com/office/drawing/2014/main" val="645573301"/>
                  </a:ext>
                </a:extLst>
              </a:tr>
              <a:tr h="1611714">
                <a:tc>
                  <a:txBody>
                    <a:bodyPr/>
                    <a:lstStyle/>
                    <a:p>
                      <a:pPr algn="ctr"/>
                      <a:r>
                        <a:rPr lang="en-US" sz="1800"/>
                        <a:t>National Park Service </a:t>
                      </a:r>
                    </a:p>
                    <a:p>
                      <a:pPr algn="ctr"/>
                      <a:r>
                        <a:rPr lang="en-US" sz="1400"/>
                        <a:t>United States Park Rangers</a:t>
                      </a:r>
                    </a:p>
                  </a:txBody>
                  <a:tcPr/>
                </a:tc>
                <a:tc>
                  <a:txBody>
                    <a:bodyPr/>
                    <a:lstStyle/>
                    <a:p>
                      <a:r>
                        <a:rPr lang="en-US" sz="1800"/>
                        <a:t>Work to fulfill the NPS mission by protecting the natural and cultural resources parks were established to preserve and keep people safe when they visit.   </a:t>
                      </a:r>
                    </a:p>
                  </a:txBody>
                  <a:tcPr/>
                </a:tc>
                <a:extLst>
                  <a:ext uri="{0D108BD9-81ED-4DB2-BD59-A6C34878D82A}">
                    <a16:rowId xmlns:a16="http://schemas.microsoft.com/office/drawing/2014/main" val="516005080"/>
                  </a:ext>
                </a:extLst>
              </a:tr>
            </a:tbl>
          </a:graphicData>
        </a:graphic>
      </p:graphicFrame>
    </p:spTree>
    <p:extLst>
      <p:ext uri="{BB962C8B-B14F-4D97-AF65-F5344CB8AC3E}">
        <p14:creationId xmlns:p14="http://schemas.microsoft.com/office/powerpoint/2010/main" val="230339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Law Enforcement Missions</a:t>
            </a:r>
          </a:p>
        </p:txBody>
      </p:sp>
      <p:graphicFrame>
        <p:nvGraphicFramePr>
          <p:cNvPr id="4" name="Content Placeholder 3">
            <a:extLst>
              <a:ext uri="{FF2B5EF4-FFF2-40B4-BE49-F238E27FC236}">
                <a16:creationId xmlns:a16="http://schemas.microsoft.com/office/drawing/2014/main" id="{AC132B42-A4AB-3C16-1D92-256C14E4F8E4}"/>
              </a:ext>
            </a:extLst>
          </p:cNvPr>
          <p:cNvGraphicFramePr>
            <a:graphicFrameLocks noGrp="1"/>
          </p:cNvGraphicFramePr>
          <p:nvPr>
            <p:ph sz="quarter" idx="12"/>
            <p:extLst>
              <p:ext uri="{D42A27DB-BD31-4B8C-83A1-F6EECF244321}">
                <p14:modId xmlns:p14="http://schemas.microsoft.com/office/powerpoint/2010/main" val="119436079"/>
              </p:ext>
            </p:extLst>
          </p:nvPr>
        </p:nvGraphicFramePr>
        <p:xfrm>
          <a:off x="228600" y="1181101"/>
          <a:ext cx="8686800" cy="3974933"/>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1687550294"/>
                    </a:ext>
                  </a:extLst>
                </a:gridCol>
                <a:gridCol w="4343400">
                  <a:extLst>
                    <a:ext uri="{9D8B030D-6E8A-4147-A177-3AD203B41FA5}">
                      <a16:colId xmlns:a16="http://schemas.microsoft.com/office/drawing/2014/main" val="1091921386"/>
                    </a:ext>
                  </a:extLst>
                </a:gridCol>
              </a:tblGrid>
              <a:tr h="369190">
                <a:tc gridSpan="2">
                  <a:txBody>
                    <a:bodyPr/>
                    <a:lstStyle/>
                    <a:p>
                      <a:pPr algn="ctr"/>
                      <a:r>
                        <a:rPr lang="en-US"/>
                        <a:t>Law Enforcement Agency Missions </a:t>
                      </a:r>
                    </a:p>
                  </a:txBody>
                  <a:tcPr/>
                </a:tc>
                <a:tc hMerge="1">
                  <a:txBody>
                    <a:bodyPr/>
                    <a:lstStyle/>
                    <a:p>
                      <a:endParaRPr lang="en-US"/>
                    </a:p>
                  </a:txBody>
                  <a:tcPr/>
                </a:tc>
                <a:extLst>
                  <a:ext uri="{0D108BD9-81ED-4DB2-BD59-A6C34878D82A}">
                    <a16:rowId xmlns:a16="http://schemas.microsoft.com/office/drawing/2014/main" val="4084569731"/>
                  </a:ext>
                </a:extLst>
              </a:tr>
              <a:tr h="2235367">
                <a:tc>
                  <a:txBody>
                    <a:bodyPr/>
                    <a:lstStyle/>
                    <a:p>
                      <a:pPr algn="ctr"/>
                      <a:r>
                        <a:rPr lang="en-US" sz="1800"/>
                        <a:t>U.S. Fish &amp; Wildlife Service</a:t>
                      </a:r>
                    </a:p>
                    <a:p>
                      <a:pPr algn="ctr"/>
                      <a:r>
                        <a:rPr lang="en-US" sz="1400"/>
                        <a:t>Office of Law Enforcement (OLE) </a:t>
                      </a:r>
                    </a:p>
                  </a:txBody>
                  <a:tcPr/>
                </a:tc>
                <a:tc>
                  <a:txBody>
                    <a:bodyPr/>
                    <a:lstStyle/>
                    <a:p>
                      <a:r>
                        <a:rPr lang="en-US" sz="1800"/>
                        <a:t>Investigate wildlife crimes, regulate the wildlife trade, help the public understand and obey wildlife protection laws, and work in partnership with international, federal, state, local, and Tribal counterparts to conserve wildlife resources.  </a:t>
                      </a:r>
                    </a:p>
                  </a:txBody>
                  <a:tcPr/>
                </a:tc>
                <a:extLst>
                  <a:ext uri="{0D108BD9-81ED-4DB2-BD59-A6C34878D82A}">
                    <a16:rowId xmlns:a16="http://schemas.microsoft.com/office/drawing/2014/main" val="4007228927"/>
                  </a:ext>
                </a:extLst>
              </a:tr>
              <a:tr h="1319743">
                <a:tc>
                  <a:txBody>
                    <a:bodyPr/>
                    <a:lstStyle/>
                    <a:p>
                      <a:pPr algn="ctr"/>
                      <a:r>
                        <a:rPr lang="en-US" sz="1800" b="0"/>
                        <a:t>Bureau of Indian Affairs</a:t>
                      </a:r>
                    </a:p>
                    <a:p>
                      <a:pPr algn="ctr"/>
                      <a:r>
                        <a:rPr lang="en-US" sz="1400" b="0"/>
                        <a:t>Office of Justice Services (OJS)</a:t>
                      </a:r>
                    </a:p>
                    <a:p>
                      <a:pPr algn="ctr"/>
                      <a:endParaRPr lang="en-US" sz="1800" b="0"/>
                    </a:p>
                  </a:txBody>
                  <a:tcPr/>
                </a:tc>
                <a:tc>
                  <a:txBody>
                    <a:bodyPr/>
                    <a:lstStyle/>
                    <a:p>
                      <a:r>
                        <a:rPr lang="en-US" sz="1800"/>
                        <a:t>Uphold Tribal sovereignty and provide for the safety of Indian communities by ensuring the protection of life and property.   </a:t>
                      </a:r>
                    </a:p>
                  </a:txBody>
                  <a:tcPr/>
                </a:tc>
                <a:extLst>
                  <a:ext uri="{0D108BD9-81ED-4DB2-BD59-A6C34878D82A}">
                    <a16:rowId xmlns:a16="http://schemas.microsoft.com/office/drawing/2014/main" val="645573301"/>
                  </a:ext>
                </a:extLst>
              </a:tr>
            </a:tbl>
          </a:graphicData>
        </a:graphic>
      </p:graphicFrame>
    </p:spTree>
    <p:extLst>
      <p:ext uri="{BB962C8B-B14F-4D97-AF65-F5344CB8AC3E}">
        <p14:creationId xmlns:p14="http://schemas.microsoft.com/office/powerpoint/2010/main" val="13155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Managing Critical Information</a:t>
            </a:r>
            <a:br>
              <a:rPr lang="en-US" sz="2800" dirty="0"/>
            </a:br>
            <a:r>
              <a:rPr lang="en-US" sz="2400" dirty="0"/>
              <a:t>Call Taking </a:t>
            </a:r>
          </a:p>
        </p:txBody>
      </p:sp>
      <p:sp>
        <p:nvSpPr>
          <p:cNvPr id="2" name="Content Placeholder 1"/>
          <p:cNvSpPr>
            <a:spLocks noGrp="1"/>
          </p:cNvSpPr>
          <p:nvPr>
            <p:ph sz="quarter" idx="12"/>
          </p:nvPr>
        </p:nvSpPr>
        <p:spPr>
          <a:xfrm>
            <a:off x="228600" y="1066800"/>
            <a:ext cx="8686800" cy="5257800"/>
          </a:xfrm>
        </p:spPr>
        <p:txBody>
          <a:bodyPr/>
          <a:lstStyle/>
          <a:p>
            <a:pPr marL="0" indent="0">
              <a:buNone/>
            </a:pPr>
            <a:endParaRPr lang="en-US"/>
          </a:p>
          <a:p>
            <a:endParaRPr lang="en-US"/>
          </a:p>
        </p:txBody>
      </p:sp>
      <p:graphicFrame>
        <p:nvGraphicFramePr>
          <p:cNvPr id="4" name="Table 3">
            <a:extLst>
              <a:ext uri="{FF2B5EF4-FFF2-40B4-BE49-F238E27FC236}">
                <a16:creationId xmlns:a16="http://schemas.microsoft.com/office/drawing/2014/main" id="{B5C0FB6B-5B7F-8DA0-5B38-0DE8AC65B301}"/>
              </a:ext>
            </a:extLst>
          </p:cNvPr>
          <p:cNvGraphicFramePr>
            <a:graphicFrameLocks noGrp="1"/>
          </p:cNvGraphicFramePr>
          <p:nvPr>
            <p:extLst>
              <p:ext uri="{D42A27DB-BD31-4B8C-83A1-F6EECF244321}">
                <p14:modId xmlns:p14="http://schemas.microsoft.com/office/powerpoint/2010/main" val="1327704253"/>
              </p:ext>
            </p:extLst>
          </p:nvPr>
        </p:nvGraphicFramePr>
        <p:xfrm>
          <a:off x="1143000" y="1676400"/>
          <a:ext cx="6629400" cy="3947160"/>
        </p:xfrm>
        <a:graphic>
          <a:graphicData uri="http://schemas.openxmlformats.org/drawingml/2006/table">
            <a:tbl>
              <a:tblPr firstRow="1" bandRow="1">
                <a:tableStyleId>{69C7853C-536D-4A76-A0AE-DD22124D55A5}</a:tableStyleId>
              </a:tblPr>
              <a:tblGrid>
                <a:gridCol w="3314700">
                  <a:extLst>
                    <a:ext uri="{9D8B030D-6E8A-4147-A177-3AD203B41FA5}">
                      <a16:colId xmlns:a16="http://schemas.microsoft.com/office/drawing/2014/main" val="446592692"/>
                    </a:ext>
                  </a:extLst>
                </a:gridCol>
                <a:gridCol w="3314700">
                  <a:extLst>
                    <a:ext uri="{9D8B030D-6E8A-4147-A177-3AD203B41FA5}">
                      <a16:colId xmlns:a16="http://schemas.microsoft.com/office/drawing/2014/main" val="1093765583"/>
                    </a:ext>
                  </a:extLst>
                </a:gridCol>
              </a:tblGrid>
              <a:tr h="370840">
                <a:tc>
                  <a:txBody>
                    <a:bodyPr/>
                    <a:lstStyle/>
                    <a:p>
                      <a:pPr algn="ctr"/>
                      <a:r>
                        <a:rPr lang="en-US" dirty="0"/>
                        <a:t>Do </a:t>
                      </a:r>
                    </a:p>
                  </a:txBody>
                  <a:tcPr/>
                </a:tc>
                <a:tc>
                  <a:txBody>
                    <a:bodyPr/>
                    <a:lstStyle/>
                    <a:p>
                      <a:pPr algn="ctr"/>
                      <a:r>
                        <a:rPr lang="en-US"/>
                        <a:t>Don’t </a:t>
                      </a:r>
                    </a:p>
                  </a:txBody>
                  <a:tcPr/>
                </a:tc>
                <a:extLst>
                  <a:ext uri="{0D108BD9-81ED-4DB2-BD59-A6C34878D82A}">
                    <a16:rowId xmlns:a16="http://schemas.microsoft.com/office/drawing/2014/main" val="3100532801"/>
                  </a:ext>
                </a:extLst>
              </a:tr>
              <a:tr h="370840">
                <a:tc>
                  <a:txBody>
                    <a:bodyPr/>
                    <a:lstStyle/>
                    <a:p>
                      <a:pPr algn="ctr"/>
                      <a:r>
                        <a:rPr lang="en-US"/>
                        <a:t>Answer calls promptly </a:t>
                      </a:r>
                    </a:p>
                  </a:txBody>
                  <a:tcPr/>
                </a:tc>
                <a:tc>
                  <a:txBody>
                    <a:bodyPr/>
                    <a:lstStyle/>
                    <a:p>
                      <a:pPr algn="ctr"/>
                      <a:r>
                        <a:rPr lang="en-US" dirty="0"/>
                        <a:t>Automatically put callers on hold </a:t>
                      </a:r>
                    </a:p>
                  </a:txBody>
                  <a:tcPr/>
                </a:tc>
                <a:extLst>
                  <a:ext uri="{0D108BD9-81ED-4DB2-BD59-A6C34878D82A}">
                    <a16:rowId xmlns:a16="http://schemas.microsoft.com/office/drawing/2014/main" val="3954139565"/>
                  </a:ext>
                </a:extLst>
              </a:tr>
              <a:tr h="370840">
                <a:tc>
                  <a:txBody>
                    <a:bodyPr/>
                    <a:lstStyle/>
                    <a:p>
                      <a:pPr algn="ctr"/>
                      <a:r>
                        <a:rPr lang="en-US"/>
                        <a:t>Show interest </a:t>
                      </a:r>
                    </a:p>
                  </a:txBody>
                  <a:tcPr/>
                </a:tc>
                <a:tc>
                  <a:txBody>
                    <a:bodyPr/>
                    <a:lstStyle/>
                    <a:p>
                      <a:pPr algn="ctr"/>
                      <a:r>
                        <a:rPr lang="en-US"/>
                        <a:t>Allow distractions </a:t>
                      </a:r>
                    </a:p>
                  </a:txBody>
                  <a:tcPr/>
                </a:tc>
                <a:extLst>
                  <a:ext uri="{0D108BD9-81ED-4DB2-BD59-A6C34878D82A}">
                    <a16:rowId xmlns:a16="http://schemas.microsoft.com/office/drawing/2014/main" val="266046496"/>
                  </a:ext>
                </a:extLst>
              </a:tr>
              <a:tr h="370840">
                <a:tc>
                  <a:txBody>
                    <a:bodyPr/>
                    <a:lstStyle/>
                    <a:p>
                      <a:pPr algn="ctr"/>
                      <a:r>
                        <a:rPr lang="en-US" dirty="0"/>
                        <a:t>Take charge </a:t>
                      </a:r>
                    </a:p>
                  </a:txBody>
                  <a:tcPr/>
                </a:tc>
                <a:tc>
                  <a:txBody>
                    <a:bodyPr/>
                    <a:lstStyle/>
                    <a:p>
                      <a:pPr algn="ctr"/>
                      <a:r>
                        <a:rPr lang="en-US"/>
                        <a:t>Argue </a:t>
                      </a:r>
                    </a:p>
                  </a:txBody>
                  <a:tcPr/>
                </a:tc>
                <a:extLst>
                  <a:ext uri="{0D108BD9-81ED-4DB2-BD59-A6C34878D82A}">
                    <a16:rowId xmlns:a16="http://schemas.microsoft.com/office/drawing/2014/main" val="3340649814"/>
                  </a:ext>
                </a:extLst>
              </a:tr>
              <a:tr h="370840">
                <a:tc>
                  <a:txBody>
                    <a:bodyPr/>
                    <a:lstStyle/>
                    <a:p>
                      <a:pPr algn="ctr"/>
                      <a:r>
                        <a:rPr lang="en-US"/>
                        <a:t>Explain holds, pauses, and delays </a:t>
                      </a:r>
                    </a:p>
                  </a:txBody>
                  <a:tcPr/>
                </a:tc>
                <a:tc>
                  <a:txBody>
                    <a:bodyPr/>
                    <a:lstStyle/>
                    <a:p>
                      <a:pPr algn="ctr"/>
                      <a:r>
                        <a:rPr lang="en-US"/>
                        <a:t>Fill in details or assume facts </a:t>
                      </a:r>
                    </a:p>
                  </a:txBody>
                  <a:tcPr/>
                </a:tc>
                <a:extLst>
                  <a:ext uri="{0D108BD9-81ED-4DB2-BD59-A6C34878D82A}">
                    <a16:rowId xmlns:a16="http://schemas.microsoft.com/office/drawing/2014/main" val="1837767271"/>
                  </a:ext>
                </a:extLst>
              </a:tr>
              <a:tr h="370840">
                <a:tc>
                  <a:txBody>
                    <a:bodyPr/>
                    <a:lstStyle/>
                    <a:p>
                      <a:pPr algn="ctr"/>
                      <a:r>
                        <a:rPr lang="en-US"/>
                        <a:t>Record information immediately </a:t>
                      </a:r>
                    </a:p>
                  </a:txBody>
                  <a:tcPr/>
                </a:tc>
                <a:tc>
                  <a:txBody>
                    <a:bodyPr/>
                    <a:lstStyle/>
                    <a:p>
                      <a:pPr algn="ctr"/>
                      <a:r>
                        <a:rPr lang="en-US"/>
                        <a:t>Rely on memory or recorders </a:t>
                      </a:r>
                    </a:p>
                  </a:txBody>
                  <a:tcPr/>
                </a:tc>
                <a:extLst>
                  <a:ext uri="{0D108BD9-81ED-4DB2-BD59-A6C34878D82A}">
                    <a16:rowId xmlns:a16="http://schemas.microsoft.com/office/drawing/2014/main" val="3310662492"/>
                  </a:ext>
                </a:extLst>
              </a:tr>
              <a:tr h="370840">
                <a:tc>
                  <a:txBody>
                    <a:bodyPr/>
                    <a:lstStyle/>
                    <a:p>
                      <a:pPr algn="ctr"/>
                      <a:r>
                        <a:rPr lang="en-US"/>
                        <a:t>End the call leaving a positive impression of your agency </a:t>
                      </a:r>
                    </a:p>
                  </a:txBody>
                  <a:tcPr/>
                </a:tc>
                <a:tc>
                  <a:txBody>
                    <a:bodyPr/>
                    <a:lstStyle/>
                    <a:p>
                      <a:pPr algn="ctr"/>
                      <a:r>
                        <a:rPr lang="en-US" dirty="0"/>
                        <a:t>Assert personal viewpoints, opinions, guesses or theories </a:t>
                      </a:r>
                    </a:p>
                  </a:txBody>
                  <a:tcPr/>
                </a:tc>
                <a:extLst>
                  <a:ext uri="{0D108BD9-81ED-4DB2-BD59-A6C34878D82A}">
                    <a16:rowId xmlns:a16="http://schemas.microsoft.com/office/drawing/2014/main" val="4162578743"/>
                  </a:ext>
                </a:extLst>
              </a:tr>
            </a:tbl>
          </a:graphicData>
        </a:graphic>
      </p:graphicFrame>
    </p:spTree>
    <p:extLst>
      <p:ext uri="{BB962C8B-B14F-4D97-AF65-F5344CB8AC3E}">
        <p14:creationId xmlns:p14="http://schemas.microsoft.com/office/powerpoint/2010/main" val="239697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Managing Critical Information</a:t>
            </a:r>
            <a:br>
              <a:rPr lang="en-US" sz="2800"/>
            </a:br>
            <a:r>
              <a:rPr lang="en-US" sz="2400"/>
              <a:t>Gathering Pertinent Details  </a:t>
            </a:r>
          </a:p>
        </p:txBody>
      </p:sp>
      <p:sp>
        <p:nvSpPr>
          <p:cNvPr id="5" name="Content Placeholder 1">
            <a:extLst>
              <a:ext uri="{FF2B5EF4-FFF2-40B4-BE49-F238E27FC236}">
                <a16:creationId xmlns:a16="http://schemas.microsoft.com/office/drawing/2014/main" id="{C90D71C7-7D06-DF93-D304-30B9FECE2160}"/>
              </a:ext>
            </a:extLst>
          </p:cNvPr>
          <p:cNvSpPr txBox="1">
            <a:spLocks/>
          </p:cNvSpPr>
          <p:nvPr/>
        </p:nvSpPr>
        <p:spPr>
          <a:xfrm>
            <a:off x="174758" y="1143000"/>
            <a:ext cx="8816842"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10000"/>
              </a:lnSpc>
              <a:spcAft>
                <a:spcPts val="0"/>
              </a:spcAft>
              <a:buNone/>
            </a:pPr>
            <a:r>
              <a:rPr lang="en-US" sz="2400"/>
              <a:t>5W’s: Who, What, When, Where, How, Weapons</a:t>
            </a:r>
          </a:p>
          <a:p>
            <a:pPr marL="0" indent="0" fontAlgn="auto">
              <a:lnSpc>
                <a:spcPct val="110000"/>
              </a:lnSpc>
              <a:spcAft>
                <a:spcPts val="0"/>
              </a:spcAft>
              <a:buNone/>
            </a:pPr>
            <a:r>
              <a:rPr lang="en-US" sz="2400"/>
              <a:t>  </a:t>
            </a:r>
          </a:p>
          <a:p>
            <a:pPr fontAlgn="auto">
              <a:lnSpc>
                <a:spcPct val="150000"/>
              </a:lnSpc>
              <a:spcAft>
                <a:spcPts val="0"/>
              </a:spcAft>
            </a:pPr>
            <a:r>
              <a:rPr lang="en-US" b="0"/>
              <a:t>Where is help needed? </a:t>
            </a:r>
          </a:p>
          <a:p>
            <a:pPr fontAlgn="auto">
              <a:lnSpc>
                <a:spcPct val="150000"/>
              </a:lnSpc>
              <a:spcAft>
                <a:spcPts val="0"/>
              </a:spcAft>
            </a:pPr>
            <a:r>
              <a:rPr lang="en-US" b="0"/>
              <a:t>What is happening? </a:t>
            </a:r>
          </a:p>
          <a:p>
            <a:pPr fontAlgn="auto">
              <a:lnSpc>
                <a:spcPct val="150000"/>
              </a:lnSpc>
              <a:spcAft>
                <a:spcPts val="0"/>
              </a:spcAft>
            </a:pPr>
            <a:r>
              <a:rPr lang="en-US" b="0"/>
              <a:t>When did the event occur? </a:t>
            </a:r>
          </a:p>
          <a:p>
            <a:pPr fontAlgn="auto">
              <a:lnSpc>
                <a:spcPct val="150000"/>
              </a:lnSpc>
              <a:spcAft>
                <a:spcPts val="0"/>
              </a:spcAft>
            </a:pPr>
            <a:r>
              <a:rPr lang="en-US" b="0"/>
              <a:t>Who is involved?</a:t>
            </a:r>
          </a:p>
          <a:p>
            <a:pPr fontAlgn="auto">
              <a:lnSpc>
                <a:spcPct val="150000"/>
              </a:lnSpc>
              <a:spcAft>
                <a:spcPts val="0"/>
              </a:spcAft>
            </a:pPr>
            <a:r>
              <a:rPr lang="en-US" b="0"/>
              <a:t>How did the incident happen?  </a:t>
            </a:r>
          </a:p>
          <a:p>
            <a:pPr fontAlgn="auto">
              <a:lnSpc>
                <a:spcPct val="150000"/>
              </a:lnSpc>
              <a:spcAft>
                <a:spcPts val="0"/>
              </a:spcAft>
            </a:pPr>
            <a:r>
              <a:rPr lang="en-US" b="0"/>
              <a:t>Are there any weapons?  </a:t>
            </a:r>
          </a:p>
        </p:txBody>
      </p:sp>
      <p:pic>
        <p:nvPicPr>
          <p:cNvPr id="2" name="Picture 1">
            <a:extLst>
              <a:ext uri="{FF2B5EF4-FFF2-40B4-BE49-F238E27FC236}">
                <a16:creationId xmlns:a16="http://schemas.microsoft.com/office/drawing/2014/main" id="{AD78056E-79F0-1BE9-C00D-8C3E3D2A07E0}"/>
              </a:ext>
            </a:extLst>
          </p:cNvPr>
          <p:cNvPicPr>
            <a:picLocks noChangeAspect="1"/>
          </p:cNvPicPr>
          <p:nvPr/>
        </p:nvPicPr>
        <p:blipFill>
          <a:blip r:embed="rId3"/>
          <a:stretch>
            <a:fillRect/>
          </a:stretch>
        </p:blipFill>
        <p:spPr>
          <a:xfrm>
            <a:off x="4601674" y="2667000"/>
            <a:ext cx="4285859" cy="2322777"/>
          </a:xfrm>
          <a:prstGeom prst="rect">
            <a:avLst/>
          </a:prstGeom>
          <a:effectLst>
            <a:softEdge rad="12700"/>
          </a:effectLst>
        </p:spPr>
      </p:pic>
    </p:spTree>
    <p:extLst>
      <p:ext uri="{BB962C8B-B14F-4D97-AF65-F5344CB8AC3E}">
        <p14:creationId xmlns:p14="http://schemas.microsoft.com/office/powerpoint/2010/main" val="379657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Managing Critical Information</a:t>
            </a:r>
            <a:br>
              <a:rPr lang="en-US" sz="2800"/>
            </a:br>
            <a:r>
              <a:rPr lang="en-US" sz="2400"/>
              <a:t>Descriptive Information </a:t>
            </a:r>
          </a:p>
        </p:txBody>
      </p:sp>
      <p:sp>
        <p:nvSpPr>
          <p:cNvPr id="2" name="Content Placeholder 1"/>
          <p:cNvSpPr>
            <a:spLocks noGrp="1"/>
          </p:cNvSpPr>
          <p:nvPr>
            <p:ph sz="quarter" idx="12"/>
          </p:nvPr>
        </p:nvSpPr>
        <p:spPr>
          <a:xfrm>
            <a:off x="228600" y="1066800"/>
            <a:ext cx="8686800" cy="5257800"/>
          </a:xfrm>
        </p:spPr>
        <p:txBody>
          <a:bodyPr/>
          <a:lstStyle/>
          <a:p>
            <a:pPr marL="0" indent="0">
              <a:buNone/>
            </a:pPr>
            <a:endParaRPr lang="en-US"/>
          </a:p>
          <a:p>
            <a:pPr marL="0" indent="0">
              <a:buNone/>
            </a:pPr>
            <a:endParaRPr lang="en-US"/>
          </a:p>
        </p:txBody>
      </p:sp>
      <p:graphicFrame>
        <p:nvGraphicFramePr>
          <p:cNvPr id="6" name="Table 5">
            <a:extLst>
              <a:ext uri="{FF2B5EF4-FFF2-40B4-BE49-F238E27FC236}">
                <a16:creationId xmlns:a16="http://schemas.microsoft.com/office/drawing/2014/main" id="{3457A72B-ED1E-9CE8-647C-6688F51AE0C2}"/>
              </a:ext>
            </a:extLst>
          </p:cNvPr>
          <p:cNvGraphicFramePr>
            <a:graphicFrameLocks noGrp="1"/>
          </p:cNvGraphicFramePr>
          <p:nvPr>
            <p:extLst>
              <p:ext uri="{D42A27DB-BD31-4B8C-83A1-F6EECF244321}">
                <p14:modId xmlns:p14="http://schemas.microsoft.com/office/powerpoint/2010/main" val="2530718229"/>
              </p:ext>
            </p:extLst>
          </p:nvPr>
        </p:nvGraphicFramePr>
        <p:xfrm>
          <a:off x="1143000" y="1524000"/>
          <a:ext cx="6705600" cy="3606800"/>
        </p:xfrm>
        <a:graphic>
          <a:graphicData uri="http://schemas.openxmlformats.org/drawingml/2006/table">
            <a:tbl>
              <a:tblPr firstRow="1" bandRow="1">
                <a:tableStyleId>{F5AB1C69-6EDB-4FF4-983F-18BD219EF322}</a:tableStyleId>
              </a:tblPr>
              <a:tblGrid>
                <a:gridCol w="3352800">
                  <a:extLst>
                    <a:ext uri="{9D8B030D-6E8A-4147-A177-3AD203B41FA5}">
                      <a16:colId xmlns:a16="http://schemas.microsoft.com/office/drawing/2014/main" val="4112024363"/>
                    </a:ext>
                  </a:extLst>
                </a:gridCol>
                <a:gridCol w="3352800">
                  <a:extLst>
                    <a:ext uri="{9D8B030D-6E8A-4147-A177-3AD203B41FA5}">
                      <a16:colId xmlns:a16="http://schemas.microsoft.com/office/drawing/2014/main" val="2878960073"/>
                    </a:ext>
                  </a:extLst>
                </a:gridCol>
              </a:tblGrid>
              <a:tr h="370840">
                <a:tc>
                  <a:txBody>
                    <a:bodyPr/>
                    <a:lstStyle/>
                    <a:p>
                      <a:r>
                        <a:rPr lang="en-US"/>
                        <a:t>People </a:t>
                      </a:r>
                    </a:p>
                  </a:txBody>
                  <a:tcPr/>
                </a:tc>
                <a:tc>
                  <a:txBody>
                    <a:bodyPr/>
                    <a:lstStyle/>
                    <a:p>
                      <a:r>
                        <a:rPr lang="en-US"/>
                        <a:t>Vehicles </a:t>
                      </a:r>
                    </a:p>
                  </a:txBody>
                  <a:tcPr/>
                </a:tc>
                <a:extLst>
                  <a:ext uri="{0D108BD9-81ED-4DB2-BD59-A6C34878D82A}">
                    <a16:rowId xmlns:a16="http://schemas.microsoft.com/office/drawing/2014/main" val="530791712"/>
                  </a:ext>
                </a:extLst>
              </a:tr>
              <a:tr h="370840">
                <a:tc>
                  <a:txBody>
                    <a:bodyPr/>
                    <a:lstStyle/>
                    <a:p>
                      <a:r>
                        <a:rPr lang="en-US"/>
                        <a:t>Name </a:t>
                      </a:r>
                    </a:p>
                  </a:txBody>
                  <a:tcPr/>
                </a:tc>
                <a:tc>
                  <a:txBody>
                    <a:bodyPr/>
                    <a:lstStyle/>
                    <a:p>
                      <a:r>
                        <a:rPr lang="en-US"/>
                        <a:t>Color</a:t>
                      </a:r>
                    </a:p>
                  </a:txBody>
                  <a:tcPr/>
                </a:tc>
                <a:extLst>
                  <a:ext uri="{0D108BD9-81ED-4DB2-BD59-A6C34878D82A}">
                    <a16:rowId xmlns:a16="http://schemas.microsoft.com/office/drawing/2014/main" val="478692147"/>
                  </a:ext>
                </a:extLst>
              </a:tr>
              <a:tr h="370840">
                <a:tc>
                  <a:txBody>
                    <a:bodyPr/>
                    <a:lstStyle/>
                    <a:p>
                      <a:r>
                        <a:rPr lang="en-US"/>
                        <a:t>Race </a:t>
                      </a:r>
                    </a:p>
                  </a:txBody>
                  <a:tcPr/>
                </a:tc>
                <a:tc>
                  <a:txBody>
                    <a:bodyPr/>
                    <a:lstStyle/>
                    <a:p>
                      <a:r>
                        <a:rPr lang="en-US"/>
                        <a:t>Year </a:t>
                      </a:r>
                    </a:p>
                  </a:txBody>
                  <a:tcPr/>
                </a:tc>
                <a:extLst>
                  <a:ext uri="{0D108BD9-81ED-4DB2-BD59-A6C34878D82A}">
                    <a16:rowId xmlns:a16="http://schemas.microsoft.com/office/drawing/2014/main" val="1614660110"/>
                  </a:ext>
                </a:extLst>
              </a:tr>
              <a:tr h="370840">
                <a:tc>
                  <a:txBody>
                    <a:bodyPr/>
                    <a:lstStyle/>
                    <a:p>
                      <a:r>
                        <a:rPr lang="en-US"/>
                        <a:t>Sex</a:t>
                      </a:r>
                    </a:p>
                  </a:txBody>
                  <a:tcPr/>
                </a:tc>
                <a:tc>
                  <a:txBody>
                    <a:bodyPr/>
                    <a:lstStyle/>
                    <a:p>
                      <a:r>
                        <a:rPr lang="en-US"/>
                        <a:t>Make/Model</a:t>
                      </a:r>
                    </a:p>
                  </a:txBody>
                  <a:tcPr/>
                </a:tc>
                <a:extLst>
                  <a:ext uri="{0D108BD9-81ED-4DB2-BD59-A6C34878D82A}">
                    <a16:rowId xmlns:a16="http://schemas.microsoft.com/office/drawing/2014/main" val="3479761041"/>
                  </a:ext>
                </a:extLst>
              </a:tr>
              <a:tr h="370840">
                <a:tc>
                  <a:txBody>
                    <a:bodyPr/>
                    <a:lstStyle/>
                    <a:p>
                      <a:r>
                        <a:rPr lang="en-US"/>
                        <a:t>Age </a:t>
                      </a:r>
                    </a:p>
                  </a:txBody>
                  <a:tcPr/>
                </a:tc>
                <a:tc>
                  <a:txBody>
                    <a:bodyPr/>
                    <a:lstStyle/>
                    <a:p>
                      <a:r>
                        <a:rPr lang="en-US"/>
                        <a:t>Body Type </a:t>
                      </a:r>
                    </a:p>
                  </a:txBody>
                  <a:tcPr/>
                </a:tc>
                <a:extLst>
                  <a:ext uri="{0D108BD9-81ED-4DB2-BD59-A6C34878D82A}">
                    <a16:rowId xmlns:a16="http://schemas.microsoft.com/office/drawing/2014/main" val="2560758314"/>
                  </a:ext>
                </a:extLst>
              </a:tr>
              <a:tr h="370840">
                <a:tc>
                  <a:txBody>
                    <a:bodyPr/>
                    <a:lstStyle/>
                    <a:p>
                      <a:r>
                        <a:rPr lang="en-US"/>
                        <a:t>Height</a:t>
                      </a:r>
                    </a:p>
                  </a:txBody>
                  <a:tcPr/>
                </a:tc>
                <a:tc>
                  <a:txBody>
                    <a:bodyPr/>
                    <a:lstStyle/>
                    <a:p>
                      <a:r>
                        <a:rPr lang="en-US"/>
                        <a:t>Additional Info – damage, stickers, </a:t>
                      </a:r>
                      <a:r>
                        <a:rPr lang="en-US" err="1"/>
                        <a:t>etc</a:t>
                      </a:r>
                      <a:endParaRPr lang="en-US"/>
                    </a:p>
                  </a:txBody>
                  <a:tcPr/>
                </a:tc>
                <a:extLst>
                  <a:ext uri="{0D108BD9-81ED-4DB2-BD59-A6C34878D82A}">
                    <a16:rowId xmlns:a16="http://schemas.microsoft.com/office/drawing/2014/main" val="1340520761"/>
                  </a:ext>
                </a:extLst>
              </a:tr>
              <a:tr h="370840">
                <a:tc>
                  <a:txBody>
                    <a:bodyPr/>
                    <a:lstStyle/>
                    <a:p>
                      <a:r>
                        <a:rPr lang="en-US"/>
                        <a:t>Weight</a:t>
                      </a:r>
                    </a:p>
                  </a:txBody>
                  <a:tcPr/>
                </a:tc>
                <a:tc>
                  <a:txBody>
                    <a:bodyPr/>
                    <a:lstStyle/>
                    <a:p>
                      <a:r>
                        <a:rPr lang="en-US"/>
                        <a:t>License Plate State </a:t>
                      </a:r>
                    </a:p>
                  </a:txBody>
                  <a:tcPr/>
                </a:tc>
                <a:extLst>
                  <a:ext uri="{0D108BD9-81ED-4DB2-BD59-A6C34878D82A}">
                    <a16:rowId xmlns:a16="http://schemas.microsoft.com/office/drawing/2014/main" val="3375157038"/>
                  </a:ext>
                </a:extLst>
              </a:tr>
              <a:tr h="370840">
                <a:tc>
                  <a:txBody>
                    <a:bodyPr/>
                    <a:lstStyle/>
                    <a:p>
                      <a:r>
                        <a:rPr lang="en-US"/>
                        <a:t>Hair Color </a:t>
                      </a:r>
                    </a:p>
                  </a:txBody>
                  <a:tcPr/>
                </a:tc>
                <a:tc>
                  <a:txBody>
                    <a:bodyPr/>
                    <a:lstStyle/>
                    <a:p>
                      <a:r>
                        <a:rPr lang="en-US"/>
                        <a:t>License Plate Number </a:t>
                      </a:r>
                    </a:p>
                  </a:txBody>
                  <a:tcPr/>
                </a:tc>
                <a:extLst>
                  <a:ext uri="{0D108BD9-81ED-4DB2-BD59-A6C34878D82A}">
                    <a16:rowId xmlns:a16="http://schemas.microsoft.com/office/drawing/2014/main" val="124711559"/>
                  </a:ext>
                </a:extLst>
              </a:tr>
              <a:tr h="370840">
                <a:tc>
                  <a:txBody>
                    <a:bodyPr/>
                    <a:lstStyle/>
                    <a:p>
                      <a:r>
                        <a:rPr lang="en-US"/>
                        <a:t>Clothing (top to bottom) </a:t>
                      </a:r>
                    </a:p>
                  </a:txBody>
                  <a:tcPr/>
                </a:tc>
                <a:tc>
                  <a:txBody>
                    <a:bodyPr/>
                    <a:lstStyle/>
                    <a:p>
                      <a:endParaRPr lang="en-US"/>
                    </a:p>
                  </a:txBody>
                  <a:tcPr/>
                </a:tc>
                <a:extLst>
                  <a:ext uri="{0D108BD9-81ED-4DB2-BD59-A6C34878D82A}">
                    <a16:rowId xmlns:a16="http://schemas.microsoft.com/office/drawing/2014/main" val="3846499484"/>
                  </a:ext>
                </a:extLst>
              </a:tr>
            </a:tbl>
          </a:graphicData>
        </a:graphic>
      </p:graphicFrame>
    </p:spTree>
    <p:extLst>
      <p:ext uri="{BB962C8B-B14F-4D97-AF65-F5344CB8AC3E}">
        <p14:creationId xmlns:p14="http://schemas.microsoft.com/office/powerpoint/2010/main" val="319174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r>
              <a:rPr lang="en-US">
                <a:latin typeface="Verdana"/>
                <a:ea typeface="Verdana"/>
              </a:rPr>
              <a:t>Officer Safety and Support </a:t>
            </a:r>
            <a:br>
              <a:rPr lang="en-US"/>
            </a:br>
            <a:r>
              <a:rPr lang="en-US" sz="2800">
                <a:latin typeface="Verdana"/>
                <a:ea typeface="Verdana"/>
              </a:rPr>
              <a:t>Why it’s Important</a:t>
            </a:r>
          </a:p>
        </p:txBody>
      </p:sp>
      <p:sp>
        <p:nvSpPr>
          <p:cNvPr id="2" name="Content Placeholder 1"/>
          <p:cNvSpPr>
            <a:spLocks noGrp="1"/>
          </p:cNvSpPr>
          <p:nvPr>
            <p:ph sz="quarter" idx="12"/>
          </p:nvPr>
        </p:nvSpPr>
        <p:spPr>
          <a:xfrm>
            <a:off x="321815" y="1153886"/>
            <a:ext cx="4309369" cy="5181600"/>
          </a:xfrm>
        </p:spPr>
        <p:txBody>
          <a:bodyPr>
            <a:normAutofit/>
          </a:bodyPr>
          <a:lstStyle/>
          <a:p>
            <a:pPr marL="0" indent="0" algn="ctr">
              <a:lnSpc>
                <a:spcPct val="150000"/>
              </a:lnSpc>
              <a:buNone/>
            </a:pPr>
            <a:r>
              <a:rPr lang="en-US" b="0"/>
              <a:t>More than 1100 Law Enforcement Officers died in the line of duty in the last 10 years; an average of one death </a:t>
            </a:r>
          </a:p>
          <a:p>
            <a:pPr marL="0" indent="0" algn="ctr">
              <a:lnSpc>
                <a:spcPct val="150000"/>
              </a:lnSpc>
              <a:buNone/>
            </a:pPr>
            <a:r>
              <a:rPr lang="en-US" b="0"/>
              <a:t>every 80 hours.  </a:t>
            </a:r>
          </a:p>
        </p:txBody>
      </p:sp>
      <p:sp>
        <p:nvSpPr>
          <p:cNvPr id="5" name="TextBox 4">
            <a:extLst>
              <a:ext uri="{FF2B5EF4-FFF2-40B4-BE49-F238E27FC236}">
                <a16:creationId xmlns:a16="http://schemas.microsoft.com/office/drawing/2014/main" id="{636B08C6-7858-0572-BCE0-6A227CE0DCCC}"/>
              </a:ext>
            </a:extLst>
          </p:cNvPr>
          <p:cNvSpPr txBox="1"/>
          <p:nvPr/>
        </p:nvSpPr>
        <p:spPr>
          <a:xfrm>
            <a:off x="1371600" y="3657600"/>
            <a:ext cx="2362200" cy="1754326"/>
          </a:xfrm>
          <a:prstGeom prst="rect">
            <a:avLst/>
          </a:prstGeom>
          <a:noFill/>
          <a:ln w="28575">
            <a:solidFill>
              <a:schemeClr val="accent6">
                <a:lumMod val="50000"/>
              </a:schemeClr>
            </a:solidFill>
          </a:ln>
          <a:effectLst>
            <a:glow rad="63500">
              <a:schemeClr val="accent3">
                <a:satMod val="175000"/>
                <a:alpha val="40000"/>
              </a:schemeClr>
            </a:glow>
            <a:outerShdw blurRad="50800" dist="38100" dir="8100000" algn="tr" rotWithShape="0">
              <a:prstClr val="black">
                <a:alpha val="40000"/>
              </a:prstClr>
            </a:outerShdw>
          </a:effectLst>
        </p:spPr>
        <p:txBody>
          <a:bodyPr wrap="square" rtlCol="0">
            <a:spAutoFit/>
          </a:bodyPr>
          <a:lstStyle/>
          <a:p>
            <a:pPr algn="ctr"/>
            <a:r>
              <a:rPr lang="en-US" sz="1800"/>
              <a:t>Line of Duty Deaths </a:t>
            </a:r>
          </a:p>
          <a:p>
            <a:pPr algn="ctr"/>
            <a:r>
              <a:rPr lang="en-US" sz="1800"/>
              <a:t>2018: 107</a:t>
            </a:r>
          </a:p>
          <a:p>
            <a:pPr algn="ctr"/>
            <a:r>
              <a:rPr lang="en-US" sz="1800"/>
              <a:t>2019: 89</a:t>
            </a:r>
          </a:p>
          <a:p>
            <a:pPr algn="ctr"/>
            <a:r>
              <a:rPr lang="en-US" sz="1800"/>
              <a:t>2020: 92</a:t>
            </a:r>
          </a:p>
          <a:p>
            <a:pPr algn="ctr"/>
            <a:r>
              <a:rPr lang="en-US" sz="1800"/>
              <a:t>2021: 129</a:t>
            </a:r>
          </a:p>
          <a:p>
            <a:pPr algn="ctr"/>
            <a:r>
              <a:rPr lang="en-US" sz="1800"/>
              <a:t>2022: 118</a:t>
            </a:r>
          </a:p>
        </p:txBody>
      </p:sp>
      <p:pic>
        <p:nvPicPr>
          <p:cNvPr id="7" name="Picture 1028" descr="A:\Doc2_files\image006.jpg">
            <a:extLst>
              <a:ext uri="{FF2B5EF4-FFF2-40B4-BE49-F238E27FC236}">
                <a16:creationId xmlns:a16="http://schemas.microsoft.com/office/drawing/2014/main" id="{9878E92D-9F74-0266-C30D-D8F447E62344}"/>
              </a:ext>
            </a:extLst>
          </p:cNvPr>
          <p:cNvPicPr>
            <a:picLocks noChangeAspect="1" noChangeArrowheads="1"/>
          </p:cNvPicPr>
          <p:nvPr/>
        </p:nvPicPr>
        <p:blipFill>
          <a:blip r:embed="rId3" cstate="print"/>
          <a:srcRect/>
          <a:stretch>
            <a:fillRect/>
          </a:stretch>
        </p:blipFill>
        <p:spPr bwMode="auto">
          <a:xfrm>
            <a:off x="5715000" y="1411816"/>
            <a:ext cx="2743200" cy="4796368"/>
          </a:xfrm>
          <a:prstGeom prst="rect">
            <a:avLst/>
          </a:prstGeom>
          <a:noFill/>
          <a:ln w="38100">
            <a:solidFill>
              <a:schemeClr val="accent6">
                <a:lumMod val="5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Content Placeholder 1">
            <a:extLst>
              <a:ext uri="{FF2B5EF4-FFF2-40B4-BE49-F238E27FC236}">
                <a16:creationId xmlns:a16="http://schemas.microsoft.com/office/drawing/2014/main" id="{2775EB3E-B421-1E60-4DE5-7D9399666759}"/>
              </a:ext>
            </a:extLst>
          </p:cNvPr>
          <p:cNvSpPr txBox="1">
            <a:spLocks/>
          </p:cNvSpPr>
          <p:nvPr/>
        </p:nvSpPr>
        <p:spPr>
          <a:xfrm>
            <a:off x="779016" y="5562600"/>
            <a:ext cx="3547368"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10000"/>
              </a:lnSpc>
              <a:spcAft>
                <a:spcPts val="0"/>
              </a:spcAft>
              <a:buNone/>
            </a:pPr>
            <a:r>
              <a:rPr lang="en-US" sz="1200" b="0"/>
              <a:t>Source: FBI Crime Data Report</a:t>
            </a:r>
          </a:p>
        </p:txBody>
      </p:sp>
    </p:spTree>
    <p:extLst>
      <p:ext uri="{BB962C8B-B14F-4D97-AF65-F5344CB8AC3E}">
        <p14:creationId xmlns:p14="http://schemas.microsoft.com/office/powerpoint/2010/main" val="129517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52" y="0"/>
            <a:ext cx="9144000" cy="914400"/>
          </a:xfrm>
        </p:spPr>
        <p:txBody>
          <a:bodyPr/>
          <a:lstStyle/>
          <a:p>
            <a:r>
              <a:rPr lang="en-US" sz="2800"/>
              <a:t>Officer Safety and Support</a:t>
            </a:r>
            <a:br>
              <a:rPr lang="en-US"/>
            </a:br>
            <a:r>
              <a:rPr lang="en-US" sz="2400"/>
              <a:t>Daily Patrol </a:t>
            </a:r>
          </a:p>
        </p:txBody>
      </p:sp>
      <p:sp>
        <p:nvSpPr>
          <p:cNvPr id="2" name="Content Placeholder 1"/>
          <p:cNvSpPr>
            <a:spLocks noGrp="1"/>
          </p:cNvSpPr>
          <p:nvPr>
            <p:ph sz="quarter" idx="12"/>
          </p:nvPr>
        </p:nvSpPr>
        <p:spPr>
          <a:xfrm>
            <a:off x="36352" y="1219200"/>
            <a:ext cx="4724400" cy="5486400"/>
          </a:xfrm>
        </p:spPr>
        <p:txBody>
          <a:bodyPr>
            <a:normAutofit/>
          </a:bodyPr>
          <a:lstStyle/>
          <a:p>
            <a:pPr marL="0" indent="0">
              <a:lnSpc>
                <a:spcPct val="150000"/>
              </a:lnSpc>
              <a:buNone/>
            </a:pPr>
            <a:r>
              <a:rPr lang="en-US" sz="1800" b="0"/>
              <a:t>Be situationally aware: </a:t>
            </a:r>
          </a:p>
          <a:p>
            <a:pPr>
              <a:lnSpc>
                <a:spcPct val="150000"/>
              </a:lnSpc>
            </a:pPr>
            <a:r>
              <a:rPr lang="en-US" sz="1800" b="0"/>
              <a:t>Which Officers are in service? </a:t>
            </a:r>
          </a:p>
          <a:p>
            <a:pPr>
              <a:lnSpc>
                <a:spcPct val="150000"/>
              </a:lnSpc>
            </a:pPr>
            <a:r>
              <a:rPr lang="en-US" sz="1800" b="0"/>
              <a:t>Where are they? </a:t>
            </a:r>
          </a:p>
          <a:p>
            <a:pPr>
              <a:lnSpc>
                <a:spcPct val="150000"/>
              </a:lnSpc>
            </a:pPr>
            <a:r>
              <a:rPr lang="en-US" sz="1800" b="0"/>
              <a:t>What are they doing? </a:t>
            </a:r>
          </a:p>
          <a:p>
            <a:pPr>
              <a:lnSpc>
                <a:spcPct val="150000"/>
              </a:lnSpc>
            </a:pPr>
            <a:r>
              <a:rPr lang="en-US" sz="1800" b="0"/>
              <a:t>When will they return? </a:t>
            </a:r>
          </a:p>
          <a:p>
            <a:pPr>
              <a:lnSpc>
                <a:spcPct val="150000"/>
              </a:lnSpc>
            </a:pPr>
            <a:r>
              <a:rPr lang="en-US" sz="1800" b="0"/>
              <a:t>Who is their closest backup and/or medical responder?</a:t>
            </a:r>
          </a:p>
          <a:p>
            <a:pPr>
              <a:lnSpc>
                <a:spcPct val="150000"/>
              </a:lnSpc>
            </a:pPr>
            <a:r>
              <a:rPr lang="en-US" sz="1800" b="0"/>
              <a:t>Do they require patrol status checks? (i.e. hourly/daily) </a:t>
            </a:r>
          </a:p>
          <a:p>
            <a:pPr marL="0" indent="0">
              <a:lnSpc>
                <a:spcPct val="150000"/>
              </a:lnSpc>
              <a:buNone/>
            </a:pPr>
            <a:endParaRPr lang="en-US" sz="1800" b="0"/>
          </a:p>
        </p:txBody>
      </p:sp>
      <p:pic>
        <p:nvPicPr>
          <p:cNvPr id="7" name="Picture 6" descr="A person riding a horse&#10;&#10;Description automatically generated">
            <a:extLst>
              <a:ext uri="{FF2B5EF4-FFF2-40B4-BE49-F238E27FC236}">
                <a16:creationId xmlns:a16="http://schemas.microsoft.com/office/drawing/2014/main" id="{8AC35959-424A-A15D-0D25-24C2F7712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962400" cy="2973121"/>
          </a:xfrm>
          <a:prstGeom prst="rect">
            <a:avLst/>
          </a:prstGeom>
          <a:noFill/>
          <a:ln w="28575">
            <a:solidFill>
              <a:sysClr val="windowText" lastClr="000000"/>
            </a:solidFill>
            <a:miter lim="800000"/>
            <a:headEnd/>
            <a:tailEnd/>
          </a:ln>
          <a:effectLst>
            <a:outerShdw blurRad="50800" dist="38100" dir="8100000" algn="tr"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0263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NWCG2020">
      <a:majorFont>
        <a:latin typeface="Verdana Pro SemiBold"/>
        <a:ea typeface=""/>
        <a:cs typeface=""/>
      </a:majorFont>
      <a:minorFont>
        <a:latin typeface="Verdana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t 3 IA Dispatch Environment and General Processes" id="{A9CE1C1E-4DF3-486C-80AF-8C137F10FD31}" vid="{AA3E9442-D285-4B78-87E6-A027D2ED60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c00d68-9f52-47a7-8813-63f8d220196f" xsi:nil="true"/>
    <lcf76f155ced4ddcb4097134ff3c332f xmlns="c9d8fc27-fd5a-4b02-97d9-525c3a47b0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D3A026BB69864DB00FBC560CCDA00B" ma:contentTypeVersion="14" ma:contentTypeDescription="Create a new document." ma:contentTypeScope="" ma:versionID="7a46b5f8e48e78cb655dc789aab3f25c">
  <xsd:schema xmlns:xsd="http://www.w3.org/2001/XMLSchema" xmlns:xs="http://www.w3.org/2001/XMLSchema" xmlns:p="http://schemas.microsoft.com/office/2006/metadata/properties" xmlns:ns2="c9d8fc27-fd5a-4b02-97d9-525c3a47b016" xmlns:ns3="44c00d68-9f52-47a7-8813-63f8d220196f" targetNamespace="http://schemas.microsoft.com/office/2006/metadata/properties" ma:root="true" ma:fieldsID="68eac5044fb8102923dd8d8649cd693b" ns2:_="" ns3:_="">
    <xsd:import namespace="c9d8fc27-fd5a-4b02-97d9-525c3a47b016"/>
    <xsd:import namespace="44c00d68-9f52-47a7-8813-63f8d22019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8fc27-fd5a-4b02-97d9-525c3a47b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c00d68-9f52-47a7-8813-63f8d22019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55fdbb-74d1-40f0-a8cf-9e5b53f2bb84}" ma:internalName="TaxCatchAll" ma:showField="CatchAllData" ma:web="44c00d68-9f52-47a7-8813-63f8d2201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25FFB-7859-479C-8C38-10655137E4B3}">
  <ds:schemaRefs>
    <ds:schemaRef ds:uri="http://purl.org/dc/elements/1.1/"/>
    <ds:schemaRef ds:uri="http://purl.org/dc/dcmitype/"/>
    <ds:schemaRef ds:uri="c9d8fc27-fd5a-4b02-97d9-525c3a47b016"/>
    <ds:schemaRef ds:uri="http://schemas.microsoft.com/office/2006/documentManagement/types"/>
    <ds:schemaRef ds:uri="http://schemas.openxmlformats.org/package/2006/metadata/core-properties"/>
    <ds:schemaRef ds:uri="44c00d68-9f52-47a7-8813-63f8d220196f"/>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387BC4EB-F3FA-4EF7-8BDE-6F99B7BBDB82}"/>
</file>

<file path=customXml/itemProps3.xml><?xml version="1.0" encoding="utf-8"?>
<ds:datastoreItem xmlns:ds="http://schemas.openxmlformats.org/officeDocument/2006/customXml" ds:itemID="{31A0BAC0-35FD-47F0-A90C-E2731F179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3 Law Enforcement Dispatching</Template>
  <TotalTime>41</TotalTime>
  <Words>3888</Words>
  <Application>Microsoft Office PowerPoint</Application>
  <PresentationFormat>On-screen Show (4:3)</PresentationFormat>
  <Paragraphs>932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vt:lpstr>
      <vt:lpstr>Courier New</vt:lpstr>
      <vt:lpstr>Calibri</vt:lpstr>
      <vt:lpstr>Arial</vt:lpstr>
      <vt:lpstr>Wingdings 2</vt:lpstr>
      <vt:lpstr>Wingdings</vt:lpstr>
      <vt:lpstr>Verdana</vt:lpstr>
      <vt:lpstr>Verdana Pro</vt:lpstr>
      <vt:lpstr>Custom Design</vt:lpstr>
      <vt:lpstr>D-311 Unit 2: Introduction to Law Enforcement Dispatching</vt:lpstr>
      <vt:lpstr>Objectives</vt:lpstr>
      <vt:lpstr>Law Enforcement Missions</vt:lpstr>
      <vt:lpstr>Law Enforcement Missions</vt:lpstr>
      <vt:lpstr>Managing Critical Information Call Taking </vt:lpstr>
      <vt:lpstr>Managing Critical Information Gathering Pertinent Details  </vt:lpstr>
      <vt:lpstr>Managing Critical Information Descriptive Information </vt:lpstr>
      <vt:lpstr>Officer Safety and Support  Why it’s Important</vt:lpstr>
      <vt:lpstr>Officer Safety and Support Daily Patrol </vt:lpstr>
      <vt:lpstr>Officer Safety and Support Contacts / Traffic Stops</vt:lpstr>
      <vt:lpstr>Officer Safety and Support Prioritizing</vt:lpstr>
      <vt:lpstr>Officer Safety and Support Prioritizing</vt:lpstr>
      <vt:lpstr>Officer Safety and Support Increased Risk Incidents</vt:lpstr>
      <vt:lpstr>Officer Safety and Support Contacts / Traffic Stops</vt:lpstr>
      <vt:lpstr>Officer Safety and Support Contacts / Traffic stops</vt:lpstr>
      <vt:lpstr>Officer Safety and Support Contact Status Checks </vt:lpstr>
      <vt:lpstr>Officer Safety and Support Restricting Traffic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D-311 Unit 9: Law Enforcement Dispatching</dc:title>
  <dc:creator>Lannen-Littlefield, Andrea R</dc:creator>
  <cp:lastModifiedBy>Jasberg, Jeffery - FS, UT</cp:lastModifiedBy>
  <cp:revision>1</cp:revision>
  <cp:lastPrinted>2018-11-08T18:13:21Z</cp:lastPrinted>
  <dcterms:created xsi:type="dcterms:W3CDTF">2023-12-15T17:24:45Z</dcterms:created>
  <dcterms:modified xsi:type="dcterms:W3CDTF">2026-02-04T16:50:19Z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0x01010062D3A026BB69864DB00FBC560CCDA00B</vt:lpwstr>
  </property>
  <property fmtid="{D5CDD505-2E9C-101B-9397-08002B2CF9AE}" pid="5" name="MediaServiceImageTags">
    <vt:lpwstr/>
  </property>
</Properties>
</file>